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4"/>
  </p:notesMasterIdLst>
  <p:sldIdLst>
    <p:sldId id="256" r:id="rId2"/>
    <p:sldId id="258" r:id="rId3"/>
    <p:sldId id="262" r:id="rId4"/>
    <p:sldId id="313" r:id="rId5"/>
    <p:sldId id="259" r:id="rId6"/>
    <p:sldId id="321" r:id="rId7"/>
    <p:sldId id="314" r:id="rId8"/>
    <p:sldId id="315" r:id="rId9"/>
    <p:sldId id="316" r:id="rId10"/>
    <p:sldId id="317" r:id="rId11"/>
    <p:sldId id="319" r:id="rId12"/>
    <p:sldId id="323" r:id="rId13"/>
    <p:sldId id="332" r:id="rId14"/>
    <p:sldId id="324" r:id="rId15"/>
    <p:sldId id="325" r:id="rId16"/>
    <p:sldId id="326" r:id="rId17"/>
    <p:sldId id="329" r:id="rId18"/>
    <p:sldId id="331" r:id="rId19"/>
    <p:sldId id="333" r:id="rId20"/>
    <p:sldId id="335" r:id="rId21"/>
    <p:sldId id="291" r:id="rId22"/>
    <p:sldId id="293"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360">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44A1BB-3494-42D2-92F6-A3B05D904B92}">
  <a:tblStyle styleId="{9044A1BB-3494-42D2-92F6-A3B05D904B9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933373F-013B-4EC4-A768-41BBE40D9FF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33"/>
    <p:restoredTop sz="62379"/>
  </p:normalViewPr>
  <p:slideViewPr>
    <p:cSldViewPr snapToGrid="0">
      <p:cViewPr varScale="1">
        <p:scale>
          <a:sx n="111" d="100"/>
          <a:sy n="111" d="100"/>
        </p:scale>
        <p:origin x="1624" y="968"/>
      </p:cViewPr>
      <p:guideLst>
        <p:guide orient="horz"/>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to the modeling  . . . </a:t>
            </a:r>
            <a:endParaRPr dirty="0"/>
          </a:p>
        </p:txBody>
      </p:sp>
    </p:spTree>
    <p:extLst>
      <p:ext uri="{BB962C8B-B14F-4D97-AF65-F5344CB8AC3E}">
        <p14:creationId xmlns:p14="http://schemas.microsoft.com/office/powerpoint/2010/main" val="3627915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approach exploring gothic horror writers and their works, different modeling techniques were used in combination with various vectorization and stemming.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information helped to determine if gothic horror writers tend to write similarly or if their writings are unique and if computer models can predict the author of a work simply by reviewing the vocabulary used in that work.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Modeling using Naïve Bayes - multinomial, unigrams and bigrams, bigrams and trigrams as well as Bernoulli Naïve Bayes were executed.</a:t>
            </a:r>
          </a:p>
          <a:p>
            <a:pPr marL="0" lvl="0" indent="0" algn="l" rtl="0">
              <a:spcBef>
                <a:spcPts val="0"/>
              </a:spcBef>
              <a:spcAft>
                <a:spcPts val="0"/>
              </a:spcAft>
              <a:buNone/>
            </a:pPr>
            <a:r>
              <a:rPr lang="en-US" dirty="0"/>
              <a:t>In addition, Support Vector Machines with various kernels and costs were executed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shown in these tables, there were some models that performed at a high level of accuracy. Particularly, Multinomial NB, Bernoulli NB and most importantly SVM with the Linear Kernel.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Surprisingly, unigrams, bigrams and trigrams performed quite poorly in the 25 to 50% range. It was expected that combinations of words might raise the level of accuracy but this did not happen.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confirm the best performing models and to determine if serious overfitting was happening with SVM and the linear kernel, 10-fold cross-validation was executed on several models. </a:t>
            </a:r>
          </a:p>
          <a:p>
            <a:pPr marL="0" lvl="0" indent="0" algn="l" rtl="0">
              <a:spcBef>
                <a:spcPts val="0"/>
              </a:spcBef>
              <a:spcAft>
                <a:spcPts val="0"/>
              </a:spcAft>
              <a:buNone/>
            </a:pPr>
            <a:r>
              <a:rPr lang="en-US" dirty="0"/>
              <a:t>As seen in this table, multinomial NB still performed well as did SVM with a slight overall reduction in performance.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addition to these models, the authors’ works were reviewed with </a:t>
            </a:r>
            <a:r>
              <a:rPr lang="en-US" sz="1100" b="0" i="0" u="none" strike="noStrike" cap="none" dirty="0">
                <a:solidFill>
                  <a:srgbClr val="000000"/>
                </a:solidFill>
                <a:effectLst/>
                <a:latin typeface="Arial"/>
                <a:ea typeface="Arial"/>
                <a:cs typeface="Arial"/>
                <a:sym typeface="Arial"/>
              </a:rPr>
              <a:t>Latent Dirichlet allocation (LDA)</a:t>
            </a:r>
            <a:r>
              <a:rPr lang="en-US" dirty="0">
                <a:effectLst/>
              </a:rPr>
              <a:t> topic modeling and </a:t>
            </a:r>
            <a:r>
              <a:rPr lang="en-US" sz="1100" b="0" i="0" u="none" strike="noStrike" cap="none" dirty="0">
                <a:solidFill>
                  <a:srgbClr val="000000"/>
                </a:solidFill>
                <a:effectLst/>
                <a:latin typeface="Arial"/>
                <a:ea typeface="Arial"/>
                <a:cs typeface="Arial"/>
                <a:sym typeface="Arial"/>
              </a:rPr>
              <a:t>Valence Aware Dictionary for Sentiment Reasoning (VADER) Sentiment Analysis</a:t>
            </a:r>
            <a:r>
              <a:rPr lang="en-US" dirty="0">
                <a:effectLst/>
              </a:rPr>
              <a:t>  was used to review how these authors were perceived by the reading public.</a:t>
            </a:r>
            <a:r>
              <a:rPr lang="en-US" dirty="0"/>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406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running these models, the results were visualized . . .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77539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These confusion matrices show the high level of accuracy for each of the highest performing models. The strength of prediction is indicated by the darker squares.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9272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In order to review writer influence, it was important to understand when each writer lived and when each was published as indicated in the line graph on the left.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Then the models were released on the “unseen author” group - the fresh and unseen group of works including one work from each of the original 4 authors.</a:t>
            </a:r>
          </a:p>
          <a:p>
            <a:pPr marL="158750" indent="0">
              <a:buNone/>
            </a:pPr>
            <a:r>
              <a:rPr lang="en-US" sz="1100" b="0" i="0" u="none" strike="noStrike" cap="none" dirty="0">
                <a:solidFill>
                  <a:srgbClr val="000000"/>
                </a:solidFill>
                <a:effectLst/>
                <a:latin typeface="Arial"/>
                <a:ea typeface="Arial"/>
                <a:cs typeface="Arial"/>
                <a:sym typeface="Arial"/>
              </a:rPr>
              <a:t>As shown on the right, the multinomial NB model predicted the four original authors perfectly. It did indicate that many of the authors used similar vocabulary to that of Blackwood and Stoker.</a:t>
            </a:r>
          </a:p>
          <a:p>
            <a:pPr marL="158750" indent="0">
              <a:buNone/>
            </a:pPr>
            <a:r>
              <a:rPr lang="en-US" sz="1100" b="0" i="0" u="none" strike="noStrike" cap="none" dirty="0">
                <a:solidFill>
                  <a:srgbClr val="000000"/>
                </a:solidFill>
                <a:effectLst/>
                <a:latin typeface="Arial"/>
                <a:ea typeface="Arial"/>
                <a:cs typeface="Arial"/>
                <a:sym typeface="Arial"/>
              </a:rPr>
              <a:t>Ironically, the Bernoulli NB model did a very poor job - incorrectly predicting: Blackwood and Stoker and essentially implying that Poe had the most influence on the other authors.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Poe did write a decade before many of these authors and Stoker published around the same time. </a:t>
            </a:r>
          </a:p>
          <a:p>
            <a:pPr marL="158750" indent="0">
              <a:buNone/>
            </a:pPr>
            <a:endParaRPr lang="en-US" sz="1100" b="1" i="1"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Some Interesting results were those of the authors that lived and wrote in a much earlier period:</a:t>
            </a:r>
          </a:p>
          <a:p>
            <a:pPr lvl="0"/>
            <a:r>
              <a:rPr lang="en-US" sz="1100" b="0" i="0" u="none" strike="noStrike" cap="none" dirty="0">
                <a:solidFill>
                  <a:srgbClr val="000000"/>
                </a:solidFill>
                <a:effectLst/>
                <a:latin typeface="Arial"/>
                <a:ea typeface="Arial"/>
                <a:cs typeface="Arial"/>
                <a:sym typeface="Arial"/>
              </a:rPr>
              <a:t>Mary Shelley, author of </a:t>
            </a:r>
            <a:r>
              <a:rPr lang="en-US" sz="1100" b="0" i="1" u="none" strike="noStrike" cap="none" dirty="0">
                <a:solidFill>
                  <a:srgbClr val="000000"/>
                </a:solidFill>
                <a:effectLst/>
                <a:latin typeface="Arial"/>
                <a:ea typeface="Arial"/>
                <a:cs typeface="Arial"/>
                <a:sym typeface="Arial"/>
              </a:rPr>
              <a:t>Frankenstein </a:t>
            </a:r>
            <a:r>
              <a:rPr lang="en-US" sz="1100" b="0" i="0" u="none" strike="noStrike" cap="none" dirty="0">
                <a:solidFill>
                  <a:srgbClr val="000000"/>
                </a:solidFill>
                <a:effectLst/>
                <a:latin typeface="Arial"/>
                <a:ea typeface="Arial"/>
                <a:cs typeface="Arial"/>
                <a:sym typeface="Arial"/>
              </a:rPr>
              <a:t>– was predicted as Algernon Blackwood - maybe the influence went the other direction - Shelley influenced Blackwood?</a:t>
            </a:r>
          </a:p>
          <a:p>
            <a:pPr lvl="0"/>
            <a:r>
              <a:rPr lang="en-US" sz="1100" b="0" i="0" u="none" strike="noStrike" cap="none" dirty="0">
                <a:solidFill>
                  <a:srgbClr val="000000"/>
                </a:solidFill>
                <a:effectLst/>
                <a:latin typeface="Arial"/>
                <a:ea typeface="Arial"/>
                <a:cs typeface="Arial"/>
                <a:sym typeface="Arial"/>
              </a:rPr>
              <a:t>M. G. Lewis, author of </a:t>
            </a:r>
            <a:r>
              <a:rPr lang="en-US" sz="1100" b="0" i="1" u="none" strike="noStrike" cap="none" dirty="0">
                <a:solidFill>
                  <a:srgbClr val="000000"/>
                </a:solidFill>
                <a:effectLst/>
                <a:latin typeface="Arial"/>
                <a:ea typeface="Arial"/>
                <a:cs typeface="Arial"/>
                <a:sym typeface="Arial"/>
              </a:rPr>
              <a:t>The Monk </a:t>
            </a:r>
            <a:r>
              <a:rPr lang="en-US" sz="1100" b="0" i="0" u="none" strike="noStrike" cap="none" dirty="0">
                <a:solidFill>
                  <a:srgbClr val="000000"/>
                </a:solidFill>
                <a:effectLst/>
                <a:latin typeface="Arial"/>
                <a:ea typeface="Arial"/>
                <a:cs typeface="Arial"/>
                <a:sym typeface="Arial"/>
              </a:rPr>
              <a:t>– was predicted as Bram Stoker</a:t>
            </a:r>
          </a:p>
          <a:p>
            <a:pPr lvl="0"/>
            <a:r>
              <a:rPr lang="en-US" sz="1100" b="0" i="0" u="none" strike="noStrike" cap="none" dirty="0">
                <a:solidFill>
                  <a:srgbClr val="000000"/>
                </a:solidFill>
                <a:effectLst/>
                <a:latin typeface="Arial"/>
                <a:ea typeface="Arial"/>
                <a:cs typeface="Arial"/>
                <a:sym typeface="Arial"/>
              </a:rPr>
              <a:t>Horace </a:t>
            </a:r>
            <a:r>
              <a:rPr lang="en-US" sz="1100" b="0" i="0" u="none" strike="noStrike" cap="none" dirty="0" err="1">
                <a:solidFill>
                  <a:srgbClr val="000000"/>
                </a:solidFill>
                <a:effectLst/>
                <a:latin typeface="Arial"/>
                <a:ea typeface="Arial"/>
                <a:cs typeface="Arial"/>
                <a:sym typeface="Arial"/>
              </a:rPr>
              <a:t>Warpole</a:t>
            </a:r>
            <a:r>
              <a:rPr lang="en-US" sz="1100" b="0" i="0" u="none" strike="noStrike" cap="none" dirty="0">
                <a:solidFill>
                  <a:srgbClr val="000000"/>
                </a:solidFill>
                <a:effectLst/>
                <a:latin typeface="Arial"/>
                <a:ea typeface="Arial"/>
                <a:cs typeface="Arial"/>
                <a:sym typeface="Arial"/>
              </a:rPr>
              <a:t>, the earliest published author in the group, author of </a:t>
            </a:r>
            <a:r>
              <a:rPr lang="en-US" sz="1100" b="0" i="1" u="none" strike="noStrike" cap="none" dirty="0">
                <a:solidFill>
                  <a:srgbClr val="000000"/>
                </a:solidFill>
                <a:effectLst/>
                <a:latin typeface="Arial"/>
                <a:ea typeface="Arial"/>
                <a:cs typeface="Arial"/>
                <a:sym typeface="Arial"/>
              </a:rPr>
              <a:t>The Castle of </a:t>
            </a:r>
            <a:r>
              <a:rPr lang="en-US" sz="1100" b="0" i="1" u="none" strike="noStrike" cap="none" dirty="0" err="1">
                <a:solidFill>
                  <a:srgbClr val="000000"/>
                </a:solidFill>
                <a:effectLst/>
                <a:latin typeface="Arial"/>
                <a:ea typeface="Arial"/>
                <a:cs typeface="Arial"/>
                <a:sym typeface="Arial"/>
              </a:rPr>
              <a:t>Oranto</a:t>
            </a:r>
            <a:r>
              <a:rPr lang="en-US" sz="1100" b="0" i="0" u="none" strike="noStrike" cap="none" dirty="0">
                <a:solidFill>
                  <a:srgbClr val="000000"/>
                </a:solidFill>
                <a:effectLst/>
                <a:latin typeface="Arial"/>
                <a:ea typeface="Arial"/>
                <a:cs typeface="Arial"/>
                <a:sym typeface="Arial"/>
              </a:rPr>
              <a:t> – was predicted as Bram Stoker</a:t>
            </a:r>
          </a:p>
          <a:p>
            <a:pPr marL="457200" indent="-298450"/>
            <a:r>
              <a:rPr lang="en-US" sz="1100" b="0" i="0" u="none" strike="noStrike" cap="none" dirty="0">
                <a:solidFill>
                  <a:srgbClr val="000000"/>
                </a:solidFill>
                <a:effectLst/>
                <a:latin typeface="Arial"/>
                <a:ea typeface="Arial"/>
                <a:cs typeface="Arial"/>
                <a:sym typeface="Arial"/>
              </a:rPr>
              <a:t>Although May Shelley and Edgar Allen Poe wrote during a similar era, their works remain very different.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59761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Although six book topics were derived from the selected of all authors - the original four and all in the extra 26 works, only 4 were seen as significant - clearly Topic 2 and Topic 4 were the most common amongst the writers.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 visualization showing the topics and models and the probability that the work falls into that topic can be seen in the lower left. Although almost 20 books were used for Algernon Blackwood, they all were noted as 100% probability that they were about Topic4 as indicated by the single dot. The other four original authors show a range of topics and varying probabilities.</a:t>
            </a:r>
            <a:endParaRPr dirty="0"/>
          </a:p>
        </p:txBody>
      </p:sp>
    </p:spTree>
    <p:extLst>
      <p:ext uri="{BB962C8B-B14F-4D97-AF65-F5344CB8AC3E}">
        <p14:creationId xmlns:p14="http://schemas.microsoft.com/office/powerpoint/2010/main" val="292786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was important to see how readers feel about these authors. Fifteen reviews were found for each of the original authors and reviewed for ratings and sentiment.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indicated on the left - the ratings were widely spread from 1 to 5 (5 being the highest); however, Blackwood and James were clearly higher rated overall than the other two authors.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expected, as the rating number got larger, there was more positive sentiment in the review - this is a good reassurance that the model is likely doing a good job with sentiment.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the sentiment for each author was plotting using red to green (similar to the first bar chart) with green being the most positive and red being the most negative. Again, Blackwood jumps to the top with Poe and James creepy up behind him.</a:t>
            </a:r>
            <a:endParaRPr dirty="0"/>
          </a:p>
        </p:txBody>
      </p:sp>
    </p:spTree>
    <p:extLst>
      <p:ext uri="{BB962C8B-B14F-4D97-AF65-F5344CB8AC3E}">
        <p14:creationId xmlns:p14="http://schemas.microsoft.com/office/powerpoint/2010/main" val="3496039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199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5651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gold medal goes to Algernon Blackwood followed by M.R. James and Edgar Allen Poe. Honorable Mention to Bram Stoker.</a:t>
            </a:r>
          </a:p>
          <a:p>
            <a:endParaRPr lang="en-US" dirty="0"/>
          </a:p>
          <a:p>
            <a:r>
              <a:rPr lang="en-US" dirty="0"/>
              <a:t>Some memorable ratings and reviews</a:t>
            </a:r>
          </a:p>
        </p:txBody>
      </p:sp>
    </p:spTree>
    <p:extLst>
      <p:ext uri="{BB962C8B-B14F-4D97-AF65-F5344CB8AC3E}">
        <p14:creationId xmlns:p14="http://schemas.microsoft.com/office/powerpoint/2010/main" val="333820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813279221_3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813279221_3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8a43ff433f_1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8a43ff433f_1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8a43ff433f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8a43ff433f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78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409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744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278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included the raw book text from Project Gutenberg which required quite a bit of cleanup - removing strange characters, preface and terms and conditions of use.</a:t>
            </a:r>
          </a:p>
          <a:p>
            <a:pPr marL="0" lvl="0" indent="0" algn="l" rtl="0">
              <a:spcBef>
                <a:spcPts val="0"/>
              </a:spcBef>
              <a:spcAft>
                <a:spcPts val="0"/>
              </a:spcAft>
              <a:buNone/>
            </a:pPr>
            <a:r>
              <a:rPr lang="en-US" dirty="0"/>
              <a:t>Between 15 and 17 books were obtained for the four authors mentioned to provide a balanced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addition, 26 additional works were obtained to review how authors may have been influenced by some of the greats.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addition to the books, publishing data about the books as well as author ratings and reviews were used to round out the data.</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6215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4241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rot="-283">
            <a:off x="602625" y="405076"/>
            <a:ext cx="3638400" cy="32091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8500" b="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602625" y="3844575"/>
            <a:ext cx="2988000" cy="792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Montserrat Light"/>
              <a:buNone/>
              <a:defRPr sz="1600">
                <a:solidFill>
                  <a:schemeClr val="accent1"/>
                </a:solidFill>
              </a:defRPr>
            </a:lvl1pPr>
            <a:lvl2pPr lvl="1"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2pPr>
            <a:lvl3pPr lvl="2"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3pPr>
            <a:lvl4pPr lvl="3"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4pPr>
            <a:lvl5pPr lvl="4"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5pPr>
            <a:lvl6pPr lvl="5"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6pPr>
            <a:lvl7pPr lvl="6"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7pPr>
            <a:lvl8pPr lvl="7"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8pPr>
            <a:lvl9pPr lvl="8" algn="ctr" rtl="0">
              <a:lnSpc>
                <a:spcPct val="100000"/>
              </a:lnSpc>
              <a:spcBef>
                <a:spcPts val="0"/>
              </a:spcBef>
              <a:spcAft>
                <a:spcPts val="0"/>
              </a:spcAft>
              <a:buClr>
                <a:schemeClr val="accent1"/>
              </a:buClr>
              <a:buSzPts val="1600"/>
              <a:buFont typeface="Montserrat Light"/>
              <a:buNone/>
              <a:defRPr sz="1600">
                <a:solidFill>
                  <a:schemeClr val="accent1"/>
                </a:solidFill>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720000" y="387600"/>
            <a:ext cx="7704000" cy="85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Montserrat SemiBold"/>
              <a:buNone/>
              <a:defRPr>
                <a:latin typeface="Bebas Neue"/>
                <a:ea typeface="Bebas Neue"/>
                <a:cs typeface="Bebas Neue"/>
                <a:sym typeface="Bebas Neue"/>
              </a:defRPr>
            </a:lvl1pPr>
            <a:lvl2pPr lvl="1"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2pPr>
            <a:lvl3pPr lvl="2"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3pPr>
            <a:lvl4pPr lvl="3"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4pPr>
            <a:lvl5pPr lvl="4"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5pPr>
            <a:lvl6pPr lvl="5"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6pPr>
            <a:lvl7pPr lvl="6"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7pPr>
            <a:lvl8pPr lvl="7"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8pPr>
            <a:lvl9pPr lvl="8"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9pPr>
          </a:lstStyle>
          <a:p>
            <a:endParaRPr/>
          </a:p>
        </p:txBody>
      </p:sp>
      <p:sp>
        <p:nvSpPr>
          <p:cNvPr id="82" name="Google Shape;82;p16"/>
          <p:cNvSpPr txBox="1">
            <a:spLocks noGrp="1"/>
          </p:cNvSpPr>
          <p:nvPr>
            <p:ph type="subTitle" idx="1"/>
          </p:nvPr>
        </p:nvSpPr>
        <p:spPr>
          <a:xfrm>
            <a:off x="5664124" y="1413325"/>
            <a:ext cx="1592700" cy="411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83" name="Google Shape;83;p16"/>
          <p:cNvSpPr txBox="1">
            <a:spLocks noGrp="1"/>
          </p:cNvSpPr>
          <p:nvPr>
            <p:ph type="subTitle" idx="2"/>
          </p:nvPr>
        </p:nvSpPr>
        <p:spPr>
          <a:xfrm>
            <a:off x="5664124" y="1907325"/>
            <a:ext cx="2618700" cy="7665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a:solidFill>
                  <a:schemeClr val="lt1"/>
                </a:solidFill>
              </a:defRPr>
            </a:lvl2pPr>
            <a:lvl3pPr lvl="2" rtl="0">
              <a:spcBef>
                <a:spcPts val="0"/>
              </a:spcBef>
              <a:spcAft>
                <a:spcPts val="0"/>
              </a:spcAft>
              <a:buNone/>
              <a:defRPr sz="1600">
                <a:solidFill>
                  <a:schemeClr val="lt1"/>
                </a:solidFill>
              </a:defRPr>
            </a:lvl3pPr>
            <a:lvl4pPr lvl="3" rtl="0">
              <a:spcBef>
                <a:spcPts val="0"/>
              </a:spcBef>
              <a:spcAft>
                <a:spcPts val="0"/>
              </a:spcAft>
              <a:buNone/>
              <a:defRPr sz="1600">
                <a:solidFill>
                  <a:schemeClr val="lt1"/>
                </a:solidFill>
              </a:defRPr>
            </a:lvl4pPr>
            <a:lvl5pPr lvl="4" rtl="0">
              <a:spcBef>
                <a:spcPts val="0"/>
              </a:spcBef>
              <a:spcAft>
                <a:spcPts val="0"/>
              </a:spcAft>
              <a:buNone/>
              <a:defRPr sz="1600">
                <a:solidFill>
                  <a:schemeClr val="lt1"/>
                </a:solidFill>
              </a:defRPr>
            </a:lvl5pPr>
            <a:lvl6pPr lvl="5" rtl="0">
              <a:spcBef>
                <a:spcPts val="0"/>
              </a:spcBef>
              <a:spcAft>
                <a:spcPts val="0"/>
              </a:spcAft>
              <a:buNone/>
              <a:defRPr sz="1600">
                <a:solidFill>
                  <a:schemeClr val="lt1"/>
                </a:solidFill>
              </a:defRPr>
            </a:lvl6pPr>
            <a:lvl7pPr lvl="6" rtl="0">
              <a:spcBef>
                <a:spcPts val="0"/>
              </a:spcBef>
              <a:spcAft>
                <a:spcPts val="0"/>
              </a:spcAft>
              <a:buNone/>
              <a:defRPr sz="1600">
                <a:solidFill>
                  <a:schemeClr val="lt1"/>
                </a:solidFill>
              </a:defRPr>
            </a:lvl7pPr>
            <a:lvl8pPr lvl="7" rtl="0">
              <a:spcBef>
                <a:spcPts val="0"/>
              </a:spcBef>
              <a:spcAft>
                <a:spcPts val="0"/>
              </a:spcAft>
              <a:buNone/>
              <a:defRPr sz="1600">
                <a:solidFill>
                  <a:schemeClr val="lt1"/>
                </a:solidFill>
              </a:defRPr>
            </a:lvl8pPr>
            <a:lvl9pPr lvl="8" rtl="0">
              <a:spcBef>
                <a:spcPts val="0"/>
              </a:spcBef>
              <a:spcAft>
                <a:spcPts val="0"/>
              </a:spcAft>
              <a:buNone/>
              <a:defRPr sz="1600">
                <a:solidFill>
                  <a:schemeClr val="lt1"/>
                </a:solidFill>
              </a:defRPr>
            </a:lvl9pPr>
          </a:lstStyle>
          <a:p>
            <a:endParaRPr/>
          </a:p>
        </p:txBody>
      </p:sp>
      <p:sp>
        <p:nvSpPr>
          <p:cNvPr id="84" name="Google Shape;84;p16"/>
          <p:cNvSpPr txBox="1">
            <a:spLocks noGrp="1"/>
          </p:cNvSpPr>
          <p:nvPr>
            <p:ph type="title" idx="3" hasCustomPrompt="1"/>
          </p:nvPr>
        </p:nvSpPr>
        <p:spPr>
          <a:xfrm>
            <a:off x="4791725" y="1601800"/>
            <a:ext cx="6438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3200">
                <a:solidFill>
                  <a:schemeClr val="lt1"/>
                </a:solidFill>
              </a:defRPr>
            </a:lvl1pPr>
            <a:lvl2pPr lvl="1" algn="ctr" rtl="0">
              <a:spcBef>
                <a:spcPts val="0"/>
              </a:spcBef>
              <a:spcAft>
                <a:spcPts val="0"/>
              </a:spcAft>
              <a:buClr>
                <a:schemeClr val="accent1"/>
              </a:buClr>
              <a:buSzPts val="2000"/>
              <a:buNone/>
              <a:defRPr sz="2000" b="1">
                <a:solidFill>
                  <a:schemeClr val="accent1"/>
                </a:solidFill>
              </a:defRPr>
            </a:lvl2pPr>
            <a:lvl3pPr lvl="2" algn="ctr" rtl="0">
              <a:spcBef>
                <a:spcPts val="0"/>
              </a:spcBef>
              <a:spcAft>
                <a:spcPts val="0"/>
              </a:spcAft>
              <a:buClr>
                <a:schemeClr val="accent1"/>
              </a:buClr>
              <a:buSzPts val="2000"/>
              <a:buNone/>
              <a:defRPr sz="2000" b="1">
                <a:solidFill>
                  <a:schemeClr val="accent1"/>
                </a:solidFill>
              </a:defRPr>
            </a:lvl3pPr>
            <a:lvl4pPr lvl="3" algn="ctr" rtl="0">
              <a:spcBef>
                <a:spcPts val="0"/>
              </a:spcBef>
              <a:spcAft>
                <a:spcPts val="0"/>
              </a:spcAft>
              <a:buClr>
                <a:schemeClr val="accent1"/>
              </a:buClr>
              <a:buSzPts val="2000"/>
              <a:buNone/>
              <a:defRPr sz="2000" b="1">
                <a:solidFill>
                  <a:schemeClr val="accent1"/>
                </a:solidFill>
              </a:defRPr>
            </a:lvl4pPr>
            <a:lvl5pPr lvl="4" algn="ctr" rtl="0">
              <a:spcBef>
                <a:spcPts val="0"/>
              </a:spcBef>
              <a:spcAft>
                <a:spcPts val="0"/>
              </a:spcAft>
              <a:buClr>
                <a:schemeClr val="accent1"/>
              </a:buClr>
              <a:buSzPts val="2000"/>
              <a:buNone/>
              <a:defRPr sz="2000" b="1">
                <a:solidFill>
                  <a:schemeClr val="accent1"/>
                </a:solidFill>
              </a:defRPr>
            </a:lvl5pPr>
            <a:lvl6pPr lvl="5" algn="ctr" rtl="0">
              <a:spcBef>
                <a:spcPts val="0"/>
              </a:spcBef>
              <a:spcAft>
                <a:spcPts val="0"/>
              </a:spcAft>
              <a:buClr>
                <a:schemeClr val="accent1"/>
              </a:buClr>
              <a:buSzPts val="2000"/>
              <a:buNone/>
              <a:defRPr sz="2000" b="1">
                <a:solidFill>
                  <a:schemeClr val="accent1"/>
                </a:solidFill>
              </a:defRPr>
            </a:lvl6pPr>
            <a:lvl7pPr lvl="6" algn="ctr" rtl="0">
              <a:spcBef>
                <a:spcPts val="0"/>
              </a:spcBef>
              <a:spcAft>
                <a:spcPts val="0"/>
              </a:spcAft>
              <a:buClr>
                <a:schemeClr val="accent1"/>
              </a:buClr>
              <a:buSzPts val="2000"/>
              <a:buNone/>
              <a:defRPr sz="2000" b="1">
                <a:solidFill>
                  <a:schemeClr val="accent1"/>
                </a:solidFill>
              </a:defRPr>
            </a:lvl7pPr>
            <a:lvl8pPr lvl="7" algn="ctr" rtl="0">
              <a:spcBef>
                <a:spcPts val="0"/>
              </a:spcBef>
              <a:spcAft>
                <a:spcPts val="0"/>
              </a:spcAft>
              <a:buClr>
                <a:schemeClr val="accent1"/>
              </a:buClr>
              <a:buSzPts val="2000"/>
              <a:buNone/>
              <a:defRPr sz="2000" b="1">
                <a:solidFill>
                  <a:schemeClr val="accent1"/>
                </a:solidFill>
              </a:defRPr>
            </a:lvl8pPr>
            <a:lvl9pPr lvl="8" algn="ctr" rtl="0">
              <a:spcBef>
                <a:spcPts val="0"/>
              </a:spcBef>
              <a:spcAft>
                <a:spcPts val="0"/>
              </a:spcAft>
              <a:buClr>
                <a:schemeClr val="accent1"/>
              </a:buClr>
              <a:buSzPts val="2000"/>
              <a:buNone/>
              <a:defRPr sz="2000" b="1">
                <a:solidFill>
                  <a:schemeClr val="accent1"/>
                </a:solidFill>
              </a:defRPr>
            </a:lvl9pPr>
          </a:lstStyle>
          <a:p>
            <a:r>
              <a:t>xx%</a:t>
            </a:r>
          </a:p>
        </p:txBody>
      </p:sp>
      <p:sp>
        <p:nvSpPr>
          <p:cNvPr id="85" name="Google Shape;85;p16"/>
          <p:cNvSpPr txBox="1">
            <a:spLocks noGrp="1"/>
          </p:cNvSpPr>
          <p:nvPr>
            <p:ph type="subTitle" idx="4"/>
          </p:nvPr>
        </p:nvSpPr>
        <p:spPr>
          <a:xfrm>
            <a:off x="2023049" y="1413325"/>
            <a:ext cx="1592700" cy="411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86" name="Google Shape;86;p16"/>
          <p:cNvSpPr txBox="1">
            <a:spLocks noGrp="1"/>
          </p:cNvSpPr>
          <p:nvPr>
            <p:ph type="subTitle" idx="5"/>
          </p:nvPr>
        </p:nvSpPr>
        <p:spPr>
          <a:xfrm>
            <a:off x="2023049" y="1907375"/>
            <a:ext cx="2618700" cy="7665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87" name="Google Shape;87;p16"/>
          <p:cNvSpPr txBox="1">
            <a:spLocks noGrp="1"/>
          </p:cNvSpPr>
          <p:nvPr>
            <p:ph type="title" idx="6" hasCustomPrompt="1"/>
          </p:nvPr>
        </p:nvSpPr>
        <p:spPr>
          <a:xfrm>
            <a:off x="1150763" y="1601800"/>
            <a:ext cx="6438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3200">
                <a:solidFill>
                  <a:schemeClr val="lt1"/>
                </a:solidFill>
              </a:defRPr>
            </a:lvl1pPr>
            <a:lvl2pPr lvl="1" algn="ctr" rtl="0">
              <a:spcBef>
                <a:spcPts val="0"/>
              </a:spcBef>
              <a:spcAft>
                <a:spcPts val="0"/>
              </a:spcAft>
              <a:buClr>
                <a:schemeClr val="accent1"/>
              </a:buClr>
              <a:buSzPts val="2000"/>
              <a:buNone/>
              <a:defRPr sz="2000" b="1">
                <a:solidFill>
                  <a:schemeClr val="accent1"/>
                </a:solidFill>
              </a:defRPr>
            </a:lvl2pPr>
            <a:lvl3pPr lvl="2" algn="ctr" rtl="0">
              <a:spcBef>
                <a:spcPts val="0"/>
              </a:spcBef>
              <a:spcAft>
                <a:spcPts val="0"/>
              </a:spcAft>
              <a:buClr>
                <a:schemeClr val="accent1"/>
              </a:buClr>
              <a:buSzPts val="2000"/>
              <a:buNone/>
              <a:defRPr sz="2000" b="1">
                <a:solidFill>
                  <a:schemeClr val="accent1"/>
                </a:solidFill>
              </a:defRPr>
            </a:lvl3pPr>
            <a:lvl4pPr lvl="3" algn="ctr" rtl="0">
              <a:spcBef>
                <a:spcPts val="0"/>
              </a:spcBef>
              <a:spcAft>
                <a:spcPts val="0"/>
              </a:spcAft>
              <a:buClr>
                <a:schemeClr val="accent1"/>
              </a:buClr>
              <a:buSzPts val="2000"/>
              <a:buNone/>
              <a:defRPr sz="2000" b="1">
                <a:solidFill>
                  <a:schemeClr val="accent1"/>
                </a:solidFill>
              </a:defRPr>
            </a:lvl4pPr>
            <a:lvl5pPr lvl="4" algn="ctr" rtl="0">
              <a:spcBef>
                <a:spcPts val="0"/>
              </a:spcBef>
              <a:spcAft>
                <a:spcPts val="0"/>
              </a:spcAft>
              <a:buClr>
                <a:schemeClr val="accent1"/>
              </a:buClr>
              <a:buSzPts val="2000"/>
              <a:buNone/>
              <a:defRPr sz="2000" b="1">
                <a:solidFill>
                  <a:schemeClr val="accent1"/>
                </a:solidFill>
              </a:defRPr>
            </a:lvl5pPr>
            <a:lvl6pPr lvl="5" algn="ctr" rtl="0">
              <a:spcBef>
                <a:spcPts val="0"/>
              </a:spcBef>
              <a:spcAft>
                <a:spcPts val="0"/>
              </a:spcAft>
              <a:buClr>
                <a:schemeClr val="accent1"/>
              </a:buClr>
              <a:buSzPts val="2000"/>
              <a:buNone/>
              <a:defRPr sz="2000" b="1">
                <a:solidFill>
                  <a:schemeClr val="accent1"/>
                </a:solidFill>
              </a:defRPr>
            </a:lvl6pPr>
            <a:lvl7pPr lvl="6" algn="ctr" rtl="0">
              <a:spcBef>
                <a:spcPts val="0"/>
              </a:spcBef>
              <a:spcAft>
                <a:spcPts val="0"/>
              </a:spcAft>
              <a:buClr>
                <a:schemeClr val="accent1"/>
              </a:buClr>
              <a:buSzPts val="2000"/>
              <a:buNone/>
              <a:defRPr sz="2000" b="1">
                <a:solidFill>
                  <a:schemeClr val="accent1"/>
                </a:solidFill>
              </a:defRPr>
            </a:lvl7pPr>
            <a:lvl8pPr lvl="7" algn="ctr" rtl="0">
              <a:spcBef>
                <a:spcPts val="0"/>
              </a:spcBef>
              <a:spcAft>
                <a:spcPts val="0"/>
              </a:spcAft>
              <a:buClr>
                <a:schemeClr val="accent1"/>
              </a:buClr>
              <a:buSzPts val="2000"/>
              <a:buNone/>
              <a:defRPr sz="2000" b="1">
                <a:solidFill>
                  <a:schemeClr val="accent1"/>
                </a:solidFill>
              </a:defRPr>
            </a:lvl8pPr>
            <a:lvl9pPr lvl="8" algn="ctr" rtl="0">
              <a:spcBef>
                <a:spcPts val="0"/>
              </a:spcBef>
              <a:spcAft>
                <a:spcPts val="0"/>
              </a:spcAft>
              <a:buClr>
                <a:schemeClr val="accent1"/>
              </a:buClr>
              <a:buSzPts val="2000"/>
              <a:buNone/>
              <a:defRPr sz="2000" b="1">
                <a:solidFill>
                  <a:schemeClr val="accent1"/>
                </a:solidFill>
              </a:defRPr>
            </a:lvl9pPr>
          </a:lstStyle>
          <a:p>
            <a:r>
              <a:t>xx%</a:t>
            </a:r>
          </a:p>
        </p:txBody>
      </p:sp>
      <p:sp>
        <p:nvSpPr>
          <p:cNvPr id="88" name="Google Shape;88;p16"/>
          <p:cNvSpPr txBox="1">
            <a:spLocks noGrp="1"/>
          </p:cNvSpPr>
          <p:nvPr>
            <p:ph type="subTitle" idx="7"/>
          </p:nvPr>
        </p:nvSpPr>
        <p:spPr>
          <a:xfrm>
            <a:off x="5664124" y="3140750"/>
            <a:ext cx="1592700" cy="411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89" name="Google Shape;89;p16"/>
          <p:cNvSpPr txBox="1">
            <a:spLocks noGrp="1"/>
          </p:cNvSpPr>
          <p:nvPr>
            <p:ph type="subTitle" idx="8"/>
          </p:nvPr>
        </p:nvSpPr>
        <p:spPr>
          <a:xfrm>
            <a:off x="5664124" y="3637925"/>
            <a:ext cx="2618700" cy="7665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90" name="Google Shape;90;p16"/>
          <p:cNvSpPr txBox="1">
            <a:spLocks noGrp="1"/>
          </p:cNvSpPr>
          <p:nvPr>
            <p:ph type="title" idx="9" hasCustomPrompt="1"/>
          </p:nvPr>
        </p:nvSpPr>
        <p:spPr>
          <a:xfrm>
            <a:off x="4791725" y="3329575"/>
            <a:ext cx="6438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3200">
                <a:solidFill>
                  <a:schemeClr val="lt1"/>
                </a:solidFill>
              </a:defRPr>
            </a:lvl1pPr>
            <a:lvl2pPr lvl="1" algn="ctr" rtl="0">
              <a:spcBef>
                <a:spcPts val="0"/>
              </a:spcBef>
              <a:spcAft>
                <a:spcPts val="0"/>
              </a:spcAft>
              <a:buClr>
                <a:schemeClr val="accent1"/>
              </a:buClr>
              <a:buSzPts val="2000"/>
              <a:buNone/>
              <a:defRPr sz="2000" b="1">
                <a:solidFill>
                  <a:schemeClr val="accent1"/>
                </a:solidFill>
              </a:defRPr>
            </a:lvl2pPr>
            <a:lvl3pPr lvl="2" algn="ctr" rtl="0">
              <a:spcBef>
                <a:spcPts val="0"/>
              </a:spcBef>
              <a:spcAft>
                <a:spcPts val="0"/>
              </a:spcAft>
              <a:buClr>
                <a:schemeClr val="accent1"/>
              </a:buClr>
              <a:buSzPts val="2000"/>
              <a:buNone/>
              <a:defRPr sz="2000" b="1">
                <a:solidFill>
                  <a:schemeClr val="accent1"/>
                </a:solidFill>
              </a:defRPr>
            </a:lvl3pPr>
            <a:lvl4pPr lvl="3" algn="ctr" rtl="0">
              <a:spcBef>
                <a:spcPts val="0"/>
              </a:spcBef>
              <a:spcAft>
                <a:spcPts val="0"/>
              </a:spcAft>
              <a:buClr>
                <a:schemeClr val="accent1"/>
              </a:buClr>
              <a:buSzPts val="2000"/>
              <a:buNone/>
              <a:defRPr sz="2000" b="1">
                <a:solidFill>
                  <a:schemeClr val="accent1"/>
                </a:solidFill>
              </a:defRPr>
            </a:lvl4pPr>
            <a:lvl5pPr lvl="4" algn="ctr" rtl="0">
              <a:spcBef>
                <a:spcPts val="0"/>
              </a:spcBef>
              <a:spcAft>
                <a:spcPts val="0"/>
              </a:spcAft>
              <a:buClr>
                <a:schemeClr val="accent1"/>
              </a:buClr>
              <a:buSzPts val="2000"/>
              <a:buNone/>
              <a:defRPr sz="2000" b="1">
                <a:solidFill>
                  <a:schemeClr val="accent1"/>
                </a:solidFill>
              </a:defRPr>
            </a:lvl5pPr>
            <a:lvl6pPr lvl="5" algn="ctr" rtl="0">
              <a:spcBef>
                <a:spcPts val="0"/>
              </a:spcBef>
              <a:spcAft>
                <a:spcPts val="0"/>
              </a:spcAft>
              <a:buClr>
                <a:schemeClr val="accent1"/>
              </a:buClr>
              <a:buSzPts val="2000"/>
              <a:buNone/>
              <a:defRPr sz="2000" b="1">
                <a:solidFill>
                  <a:schemeClr val="accent1"/>
                </a:solidFill>
              </a:defRPr>
            </a:lvl6pPr>
            <a:lvl7pPr lvl="6" algn="ctr" rtl="0">
              <a:spcBef>
                <a:spcPts val="0"/>
              </a:spcBef>
              <a:spcAft>
                <a:spcPts val="0"/>
              </a:spcAft>
              <a:buClr>
                <a:schemeClr val="accent1"/>
              </a:buClr>
              <a:buSzPts val="2000"/>
              <a:buNone/>
              <a:defRPr sz="2000" b="1">
                <a:solidFill>
                  <a:schemeClr val="accent1"/>
                </a:solidFill>
              </a:defRPr>
            </a:lvl7pPr>
            <a:lvl8pPr lvl="7" algn="ctr" rtl="0">
              <a:spcBef>
                <a:spcPts val="0"/>
              </a:spcBef>
              <a:spcAft>
                <a:spcPts val="0"/>
              </a:spcAft>
              <a:buClr>
                <a:schemeClr val="accent1"/>
              </a:buClr>
              <a:buSzPts val="2000"/>
              <a:buNone/>
              <a:defRPr sz="2000" b="1">
                <a:solidFill>
                  <a:schemeClr val="accent1"/>
                </a:solidFill>
              </a:defRPr>
            </a:lvl8pPr>
            <a:lvl9pPr lvl="8" algn="ctr" rtl="0">
              <a:spcBef>
                <a:spcPts val="0"/>
              </a:spcBef>
              <a:spcAft>
                <a:spcPts val="0"/>
              </a:spcAft>
              <a:buClr>
                <a:schemeClr val="accent1"/>
              </a:buClr>
              <a:buSzPts val="2000"/>
              <a:buNone/>
              <a:defRPr sz="2000" b="1">
                <a:solidFill>
                  <a:schemeClr val="accent1"/>
                </a:solidFill>
              </a:defRPr>
            </a:lvl9pPr>
          </a:lstStyle>
          <a:p>
            <a:r>
              <a:t>xx%</a:t>
            </a:r>
          </a:p>
        </p:txBody>
      </p:sp>
      <p:sp>
        <p:nvSpPr>
          <p:cNvPr id="91" name="Google Shape;91;p16"/>
          <p:cNvSpPr txBox="1">
            <a:spLocks noGrp="1"/>
          </p:cNvSpPr>
          <p:nvPr>
            <p:ph type="subTitle" idx="13"/>
          </p:nvPr>
        </p:nvSpPr>
        <p:spPr>
          <a:xfrm>
            <a:off x="2023049" y="3140750"/>
            <a:ext cx="1592700" cy="411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92" name="Google Shape;92;p16"/>
          <p:cNvSpPr txBox="1">
            <a:spLocks noGrp="1"/>
          </p:cNvSpPr>
          <p:nvPr>
            <p:ph type="subTitle" idx="14"/>
          </p:nvPr>
        </p:nvSpPr>
        <p:spPr>
          <a:xfrm>
            <a:off x="2023049" y="3637925"/>
            <a:ext cx="2618700" cy="7665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a:solidFill>
                  <a:schemeClr val="lt1"/>
                </a:solidFill>
              </a:defRPr>
            </a:lvl2pPr>
            <a:lvl3pPr lvl="2" rtl="0">
              <a:spcBef>
                <a:spcPts val="0"/>
              </a:spcBef>
              <a:spcAft>
                <a:spcPts val="0"/>
              </a:spcAft>
              <a:buNone/>
              <a:defRPr sz="1600">
                <a:solidFill>
                  <a:schemeClr val="lt1"/>
                </a:solidFill>
              </a:defRPr>
            </a:lvl3pPr>
            <a:lvl4pPr lvl="3" rtl="0">
              <a:spcBef>
                <a:spcPts val="0"/>
              </a:spcBef>
              <a:spcAft>
                <a:spcPts val="0"/>
              </a:spcAft>
              <a:buNone/>
              <a:defRPr sz="1600">
                <a:solidFill>
                  <a:schemeClr val="lt1"/>
                </a:solidFill>
              </a:defRPr>
            </a:lvl4pPr>
            <a:lvl5pPr lvl="4" rtl="0">
              <a:spcBef>
                <a:spcPts val="0"/>
              </a:spcBef>
              <a:spcAft>
                <a:spcPts val="0"/>
              </a:spcAft>
              <a:buNone/>
              <a:defRPr sz="1600">
                <a:solidFill>
                  <a:schemeClr val="lt1"/>
                </a:solidFill>
              </a:defRPr>
            </a:lvl5pPr>
            <a:lvl6pPr lvl="5" rtl="0">
              <a:spcBef>
                <a:spcPts val="0"/>
              </a:spcBef>
              <a:spcAft>
                <a:spcPts val="0"/>
              </a:spcAft>
              <a:buNone/>
              <a:defRPr sz="1600">
                <a:solidFill>
                  <a:schemeClr val="lt1"/>
                </a:solidFill>
              </a:defRPr>
            </a:lvl6pPr>
            <a:lvl7pPr lvl="6" rtl="0">
              <a:spcBef>
                <a:spcPts val="0"/>
              </a:spcBef>
              <a:spcAft>
                <a:spcPts val="0"/>
              </a:spcAft>
              <a:buNone/>
              <a:defRPr sz="1600">
                <a:solidFill>
                  <a:schemeClr val="lt1"/>
                </a:solidFill>
              </a:defRPr>
            </a:lvl7pPr>
            <a:lvl8pPr lvl="7" rtl="0">
              <a:spcBef>
                <a:spcPts val="0"/>
              </a:spcBef>
              <a:spcAft>
                <a:spcPts val="0"/>
              </a:spcAft>
              <a:buNone/>
              <a:defRPr sz="1600">
                <a:solidFill>
                  <a:schemeClr val="lt1"/>
                </a:solidFill>
              </a:defRPr>
            </a:lvl8pPr>
            <a:lvl9pPr lvl="8" rtl="0">
              <a:spcBef>
                <a:spcPts val="0"/>
              </a:spcBef>
              <a:spcAft>
                <a:spcPts val="0"/>
              </a:spcAft>
              <a:buNone/>
              <a:defRPr sz="1600">
                <a:solidFill>
                  <a:schemeClr val="lt1"/>
                </a:solidFill>
              </a:defRPr>
            </a:lvl9pPr>
          </a:lstStyle>
          <a:p>
            <a:endParaRPr/>
          </a:p>
        </p:txBody>
      </p:sp>
      <p:sp>
        <p:nvSpPr>
          <p:cNvPr id="93" name="Google Shape;93;p16"/>
          <p:cNvSpPr txBox="1">
            <a:spLocks noGrp="1"/>
          </p:cNvSpPr>
          <p:nvPr>
            <p:ph type="title" idx="15" hasCustomPrompt="1"/>
          </p:nvPr>
        </p:nvSpPr>
        <p:spPr>
          <a:xfrm>
            <a:off x="1150775" y="3329575"/>
            <a:ext cx="6438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3200">
                <a:solidFill>
                  <a:schemeClr val="lt1"/>
                </a:solidFill>
              </a:defRPr>
            </a:lvl1pPr>
            <a:lvl2pPr lvl="1" algn="ctr" rtl="0">
              <a:spcBef>
                <a:spcPts val="0"/>
              </a:spcBef>
              <a:spcAft>
                <a:spcPts val="0"/>
              </a:spcAft>
              <a:buClr>
                <a:schemeClr val="accent1"/>
              </a:buClr>
              <a:buSzPts val="2000"/>
              <a:buNone/>
              <a:defRPr sz="2000" b="1">
                <a:solidFill>
                  <a:schemeClr val="accent1"/>
                </a:solidFill>
              </a:defRPr>
            </a:lvl2pPr>
            <a:lvl3pPr lvl="2" algn="ctr" rtl="0">
              <a:spcBef>
                <a:spcPts val="0"/>
              </a:spcBef>
              <a:spcAft>
                <a:spcPts val="0"/>
              </a:spcAft>
              <a:buClr>
                <a:schemeClr val="accent1"/>
              </a:buClr>
              <a:buSzPts val="2000"/>
              <a:buNone/>
              <a:defRPr sz="2000" b="1">
                <a:solidFill>
                  <a:schemeClr val="accent1"/>
                </a:solidFill>
              </a:defRPr>
            </a:lvl3pPr>
            <a:lvl4pPr lvl="3" algn="ctr" rtl="0">
              <a:spcBef>
                <a:spcPts val="0"/>
              </a:spcBef>
              <a:spcAft>
                <a:spcPts val="0"/>
              </a:spcAft>
              <a:buClr>
                <a:schemeClr val="accent1"/>
              </a:buClr>
              <a:buSzPts val="2000"/>
              <a:buNone/>
              <a:defRPr sz="2000" b="1">
                <a:solidFill>
                  <a:schemeClr val="accent1"/>
                </a:solidFill>
              </a:defRPr>
            </a:lvl4pPr>
            <a:lvl5pPr lvl="4" algn="ctr" rtl="0">
              <a:spcBef>
                <a:spcPts val="0"/>
              </a:spcBef>
              <a:spcAft>
                <a:spcPts val="0"/>
              </a:spcAft>
              <a:buClr>
                <a:schemeClr val="accent1"/>
              </a:buClr>
              <a:buSzPts val="2000"/>
              <a:buNone/>
              <a:defRPr sz="2000" b="1">
                <a:solidFill>
                  <a:schemeClr val="accent1"/>
                </a:solidFill>
              </a:defRPr>
            </a:lvl5pPr>
            <a:lvl6pPr lvl="5" algn="ctr" rtl="0">
              <a:spcBef>
                <a:spcPts val="0"/>
              </a:spcBef>
              <a:spcAft>
                <a:spcPts val="0"/>
              </a:spcAft>
              <a:buClr>
                <a:schemeClr val="accent1"/>
              </a:buClr>
              <a:buSzPts val="2000"/>
              <a:buNone/>
              <a:defRPr sz="2000" b="1">
                <a:solidFill>
                  <a:schemeClr val="accent1"/>
                </a:solidFill>
              </a:defRPr>
            </a:lvl6pPr>
            <a:lvl7pPr lvl="6" algn="ctr" rtl="0">
              <a:spcBef>
                <a:spcPts val="0"/>
              </a:spcBef>
              <a:spcAft>
                <a:spcPts val="0"/>
              </a:spcAft>
              <a:buClr>
                <a:schemeClr val="accent1"/>
              </a:buClr>
              <a:buSzPts val="2000"/>
              <a:buNone/>
              <a:defRPr sz="2000" b="1">
                <a:solidFill>
                  <a:schemeClr val="accent1"/>
                </a:solidFill>
              </a:defRPr>
            </a:lvl7pPr>
            <a:lvl8pPr lvl="7" algn="ctr" rtl="0">
              <a:spcBef>
                <a:spcPts val="0"/>
              </a:spcBef>
              <a:spcAft>
                <a:spcPts val="0"/>
              </a:spcAft>
              <a:buClr>
                <a:schemeClr val="accent1"/>
              </a:buClr>
              <a:buSzPts val="2000"/>
              <a:buNone/>
              <a:defRPr sz="2000" b="1">
                <a:solidFill>
                  <a:schemeClr val="accent1"/>
                </a:solidFill>
              </a:defRPr>
            </a:lvl8pPr>
            <a:lvl9pPr lvl="8" algn="ctr" rtl="0">
              <a:spcBef>
                <a:spcPts val="0"/>
              </a:spcBef>
              <a:spcAft>
                <a:spcPts val="0"/>
              </a:spcAft>
              <a:buClr>
                <a:schemeClr val="accent1"/>
              </a:buClr>
              <a:buSzPts val="2000"/>
              <a:buNone/>
              <a:defRPr sz="2000" b="1">
                <a:solidFill>
                  <a:schemeClr val="accent1"/>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BLANK_1_1_1_1_1_1">
    <p:spTree>
      <p:nvGrpSpPr>
        <p:cNvPr id="1" name="Shape 94"/>
        <p:cNvGrpSpPr/>
        <p:nvPr/>
      </p:nvGrpSpPr>
      <p:grpSpPr>
        <a:xfrm>
          <a:off x="0" y="0"/>
          <a:ext cx="0" cy="0"/>
          <a:chOff x="0" y="0"/>
          <a:chExt cx="0" cy="0"/>
        </a:xfrm>
      </p:grpSpPr>
      <p:sp>
        <p:nvSpPr>
          <p:cNvPr id="95" name="Google Shape;95;p17"/>
          <p:cNvSpPr/>
          <p:nvPr/>
        </p:nvSpPr>
        <p:spPr>
          <a:xfrm>
            <a:off x="0" y="0"/>
            <a:ext cx="4241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ctrTitle"/>
          </p:nvPr>
        </p:nvSpPr>
        <p:spPr>
          <a:xfrm>
            <a:off x="713225" y="198125"/>
            <a:ext cx="3072300" cy="12345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5200"/>
              <a:buNone/>
              <a:defRPr sz="8500"/>
            </a:lvl1pPr>
            <a:lvl2pPr lvl="1"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2pPr>
            <a:lvl3pPr lvl="2"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3pPr>
            <a:lvl4pPr lvl="3"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4pPr>
            <a:lvl5pPr lvl="4"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5pPr>
            <a:lvl6pPr lvl="5"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6pPr>
            <a:lvl7pPr lvl="6"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7pPr>
            <a:lvl8pPr lvl="7"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8pPr>
            <a:lvl9pPr lvl="8" algn="ctr" rtl="0">
              <a:spcBef>
                <a:spcPts val="0"/>
              </a:spcBef>
              <a:spcAft>
                <a:spcPts val="0"/>
              </a:spcAft>
              <a:buClr>
                <a:schemeClr val="accent1"/>
              </a:buClr>
              <a:buSzPts val="5200"/>
              <a:buFont typeface="Blinker"/>
              <a:buNone/>
              <a:defRPr sz="5200">
                <a:solidFill>
                  <a:schemeClr val="accent1"/>
                </a:solidFill>
                <a:latin typeface="Blinker"/>
                <a:ea typeface="Blinker"/>
                <a:cs typeface="Blinker"/>
                <a:sym typeface="Blinker"/>
              </a:defRPr>
            </a:lvl9pPr>
          </a:lstStyle>
          <a:p>
            <a:endParaRPr/>
          </a:p>
        </p:txBody>
      </p:sp>
      <p:sp>
        <p:nvSpPr>
          <p:cNvPr id="97" name="Google Shape;97;p17"/>
          <p:cNvSpPr txBox="1"/>
          <p:nvPr/>
        </p:nvSpPr>
        <p:spPr>
          <a:xfrm>
            <a:off x="713225" y="3050575"/>
            <a:ext cx="3285000" cy="104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b="1">
                <a:solidFill>
                  <a:schemeClr val="accent1"/>
                </a:solidFill>
                <a:latin typeface="Oxygen"/>
                <a:ea typeface="Oxygen"/>
                <a:cs typeface="Oxygen"/>
                <a:sym typeface="Oxygen"/>
              </a:rPr>
              <a:t>CREDITS: </a:t>
            </a:r>
            <a:endParaRPr sz="1200" b="1">
              <a:solidFill>
                <a:schemeClr val="accent1"/>
              </a:solidFill>
              <a:latin typeface="Oxygen"/>
              <a:ea typeface="Oxygen"/>
              <a:cs typeface="Oxygen"/>
              <a:sym typeface="Oxygen"/>
            </a:endParaRPr>
          </a:p>
          <a:p>
            <a:pPr marL="0" lvl="0" indent="0" algn="l" rtl="0">
              <a:spcBef>
                <a:spcPts val="0"/>
              </a:spcBef>
              <a:spcAft>
                <a:spcPts val="0"/>
              </a:spcAft>
              <a:buClr>
                <a:schemeClr val="dk1"/>
              </a:buClr>
              <a:buSzPts val="1100"/>
              <a:buFont typeface="Arial"/>
              <a:buNone/>
            </a:pPr>
            <a:r>
              <a:rPr lang="en" sz="1200">
                <a:solidFill>
                  <a:schemeClr val="lt1"/>
                </a:solidFill>
                <a:latin typeface="Oxygen"/>
                <a:ea typeface="Oxygen"/>
                <a:cs typeface="Oxygen"/>
                <a:sym typeface="Oxygen"/>
              </a:rPr>
              <a:t>This presentation template was created </a:t>
            </a:r>
            <a:endParaRPr sz="1200">
              <a:solidFill>
                <a:schemeClr val="lt1"/>
              </a:solidFill>
              <a:latin typeface="Oxygen"/>
              <a:ea typeface="Oxygen"/>
              <a:cs typeface="Oxygen"/>
              <a:sym typeface="Oxygen"/>
            </a:endParaRPr>
          </a:p>
          <a:p>
            <a:pPr marL="0" lvl="0" indent="0" algn="l" rtl="0">
              <a:spcBef>
                <a:spcPts val="0"/>
              </a:spcBef>
              <a:spcAft>
                <a:spcPts val="0"/>
              </a:spcAft>
              <a:buClr>
                <a:schemeClr val="dk1"/>
              </a:buClr>
              <a:buSzPts val="1100"/>
              <a:buFont typeface="Arial"/>
              <a:buNone/>
            </a:pPr>
            <a:r>
              <a:rPr lang="en" sz="1200">
                <a:solidFill>
                  <a:schemeClr val="lt1"/>
                </a:solidFill>
                <a:latin typeface="Oxygen"/>
                <a:ea typeface="Oxygen"/>
                <a:cs typeface="Oxygen"/>
                <a:sym typeface="Oxygen"/>
              </a:rPr>
              <a:t>by Slidesgo, including icons by  Flaticon, infographics &amp; images by Freepik </a:t>
            </a:r>
            <a:endParaRPr sz="1200">
              <a:solidFill>
                <a:schemeClr val="lt1"/>
              </a:solidFill>
              <a:latin typeface="Oxygen"/>
              <a:ea typeface="Oxygen"/>
              <a:cs typeface="Oxygen"/>
              <a:sym typeface="Oxygen"/>
            </a:endParaRPr>
          </a:p>
        </p:txBody>
      </p:sp>
      <p:sp>
        <p:nvSpPr>
          <p:cNvPr id="98" name="Google Shape;98;p17"/>
          <p:cNvSpPr txBox="1">
            <a:spLocks noGrp="1"/>
          </p:cNvSpPr>
          <p:nvPr>
            <p:ph type="subTitle" idx="1"/>
          </p:nvPr>
        </p:nvSpPr>
        <p:spPr>
          <a:xfrm>
            <a:off x="713225" y="1631875"/>
            <a:ext cx="2939700" cy="1338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itle + Text">
  <p:cSld name="CUSTOM_6">
    <p:spTree>
      <p:nvGrpSpPr>
        <p:cNvPr id="1" name="Shape 115"/>
        <p:cNvGrpSpPr/>
        <p:nvPr/>
      </p:nvGrpSpPr>
      <p:grpSpPr>
        <a:xfrm>
          <a:off x="0" y="0"/>
          <a:ext cx="0" cy="0"/>
          <a:chOff x="0" y="0"/>
          <a:chExt cx="0" cy="0"/>
        </a:xfrm>
      </p:grpSpPr>
      <p:sp>
        <p:nvSpPr>
          <p:cNvPr id="116" name="Google Shape;116;p20"/>
          <p:cNvSpPr txBox="1">
            <a:spLocks noGrp="1"/>
          </p:cNvSpPr>
          <p:nvPr>
            <p:ph type="ctrTitle"/>
          </p:nvPr>
        </p:nvSpPr>
        <p:spPr>
          <a:xfrm rot="-308">
            <a:off x="5077823" y="914555"/>
            <a:ext cx="3353400" cy="179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0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7" name="Google Shape;117;p20"/>
          <p:cNvSpPr txBox="1">
            <a:spLocks noGrp="1"/>
          </p:cNvSpPr>
          <p:nvPr>
            <p:ph type="subTitle" idx="1"/>
          </p:nvPr>
        </p:nvSpPr>
        <p:spPr>
          <a:xfrm>
            <a:off x="5582275" y="3310000"/>
            <a:ext cx="2848500" cy="133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Light"/>
              <a:buNone/>
              <a:defRPr sz="1600">
                <a:solidFill>
                  <a:schemeClr val="lt1"/>
                </a:solidFill>
              </a:defRPr>
            </a:lvl1pPr>
            <a:lvl2pPr lvl="1"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2pPr>
            <a:lvl3pPr lvl="2"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3pPr>
            <a:lvl4pPr lvl="3"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4pPr>
            <a:lvl5pPr lvl="4"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5pPr>
            <a:lvl6pPr lvl="5"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6pPr>
            <a:lvl7pPr lvl="6"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7pPr>
            <a:lvl8pPr lvl="7"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8pPr>
            <a:lvl9pPr lvl="8" algn="ctr" rtl="0">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ext 2">
  <p:cSld name="BLANK_1_1_1_1_1_1_1_1_1_1_1_1_1_1_1_1_1_1">
    <p:spTree>
      <p:nvGrpSpPr>
        <p:cNvPr id="1" name="Shape 165"/>
        <p:cNvGrpSpPr/>
        <p:nvPr/>
      </p:nvGrpSpPr>
      <p:grpSpPr>
        <a:xfrm>
          <a:off x="0" y="0"/>
          <a:ext cx="0" cy="0"/>
          <a:chOff x="0" y="0"/>
          <a:chExt cx="0" cy="0"/>
        </a:xfrm>
      </p:grpSpPr>
      <p:sp>
        <p:nvSpPr>
          <p:cNvPr id="166" name="Google Shape;166;p29"/>
          <p:cNvSpPr txBox="1">
            <a:spLocks noGrp="1"/>
          </p:cNvSpPr>
          <p:nvPr>
            <p:ph type="body" idx="1"/>
          </p:nvPr>
        </p:nvSpPr>
        <p:spPr>
          <a:xfrm>
            <a:off x="713225" y="1429950"/>
            <a:ext cx="4821000" cy="2866800"/>
          </a:xfrm>
          <a:prstGeom prst="rect">
            <a:avLst/>
          </a:prstGeom>
        </p:spPr>
        <p:txBody>
          <a:bodyPr spcFirstLastPara="1" wrap="square" lIns="91425" tIns="91425" rIns="91425" bIns="91425" anchor="t" anchorCtr="0">
            <a:noAutofit/>
          </a:bodyPr>
          <a:lstStyle>
            <a:lvl1pPr marL="457200" marR="274320" lvl="0" indent="-330200" rtl="0">
              <a:spcBef>
                <a:spcPts val="0"/>
              </a:spcBef>
              <a:spcAft>
                <a:spcPts val="0"/>
              </a:spcAft>
              <a:buClr>
                <a:schemeClr val="accent1"/>
              </a:buClr>
              <a:buSzPts val="1600"/>
              <a:buChar char="★"/>
              <a:defRPr sz="1600"/>
            </a:lvl1pPr>
            <a:lvl2pPr marL="914400" lvl="1" indent="-304800" rtl="0">
              <a:lnSpc>
                <a:spcPct val="100000"/>
              </a:lnSpc>
              <a:spcBef>
                <a:spcPts val="0"/>
              </a:spcBef>
              <a:spcAft>
                <a:spcPts val="0"/>
              </a:spcAft>
              <a:buClr>
                <a:srgbClr val="434343"/>
              </a:buClr>
              <a:buSzPts val="1200"/>
              <a:buFont typeface="Roboto Condensed Light"/>
              <a:buChar char="○"/>
              <a:defRPr sz="1200">
                <a:latin typeface="Poppins"/>
                <a:ea typeface="Poppins"/>
                <a:cs typeface="Poppins"/>
                <a:sym typeface="Poppins"/>
              </a:defRPr>
            </a:lvl2pPr>
            <a:lvl3pPr marL="1371600" marR="274320" lvl="2" indent="-304800" rtl="0">
              <a:spcBef>
                <a:spcPts val="1600"/>
              </a:spcBef>
              <a:spcAft>
                <a:spcPts val="0"/>
              </a:spcAft>
              <a:buClr>
                <a:schemeClr val="accent1"/>
              </a:buClr>
              <a:buSzPts val="1200"/>
              <a:buFont typeface="Roboto Condensed Light"/>
              <a:buChar char="■"/>
              <a:defRPr sz="1600"/>
            </a:lvl3pPr>
            <a:lvl4pPr marL="1828800" lvl="3" indent="-304800" rtl="0">
              <a:lnSpc>
                <a:spcPct val="100000"/>
              </a:lnSpc>
              <a:spcBef>
                <a:spcPts val="0"/>
              </a:spcBef>
              <a:spcAft>
                <a:spcPts val="0"/>
              </a:spcAft>
              <a:buClr>
                <a:srgbClr val="434343"/>
              </a:buClr>
              <a:buSzPts val="1200"/>
              <a:buFont typeface="Roboto Condensed Light"/>
              <a:buChar char="●"/>
              <a:defRPr sz="1200">
                <a:latin typeface="Poppins"/>
                <a:ea typeface="Poppins"/>
                <a:cs typeface="Poppins"/>
                <a:sym typeface="Poppins"/>
              </a:defRPr>
            </a:lvl4pPr>
            <a:lvl5pPr marL="2286000" lvl="4"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5pPr>
            <a:lvl6pPr marL="2743200" lvl="5"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6pPr>
            <a:lvl7pPr marL="3200400" lvl="6"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7pPr>
            <a:lvl8pPr marL="3657600" lvl="7"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8pPr>
            <a:lvl9pPr marL="4114800" lvl="8" indent="-304800" rtl="0">
              <a:lnSpc>
                <a:spcPct val="100000"/>
              </a:lnSpc>
              <a:spcBef>
                <a:spcPts val="1600"/>
              </a:spcBef>
              <a:spcAft>
                <a:spcPts val="1600"/>
              </a:spcAft>
              <a:buClr>
                <a:srgbClr val="434343"/>
              </a:buClr>
              <a:buSzPts val="1200"/>
              <a:buFont typeface="Roboto Condensed Light"/>
              <a:buChar char="■"/>
              <a:defRPr sz="1200">
                <a:latin typeface="Poppins"/>
                <a:ea typeface="Poppins"/>
                <a:cs typeface="Poppins"/>
                <a:sym typeface="Poppins"/>
              </a:defRPr>
            </a:lvl9pPr>
          </a:lstStyle>
          <a:p>
            <a:endParaRPr/>
          </a:p>
        </p:txBody>
      </p:sp>
      <p:sp>
        <p:nvSpPr>
          <p:cNvPr id="167" name="Google Shape;167;p29"/>
          <p:cNvSpPr txBox="1">
            <a:spLocks noGrp="1"/>
          </p:cNvSpPr>
          <p:nvPr>
            <p:ph type="title"/>
          </p:nvPr>
        </p:nvSpPr>
        <p:spPr>
          <a:xfrm>
            <a:off x="720300" y="387600"/>
            <a:ext cx="7710600" cy="61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Font typeface="Montserrat SemiBold"/>
              <a:buNone/>
              <a:defRPr b="0">
                <a:solidFill>
                  <a:schemeClr val="lt1"/>
                </a:solidFill>
              </a:defRPr>
            </a:lvl1pPr>
            <a:lvl2pPr lvl="1"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ext 3">
  <p:cSld name="BLANK_1_1_1_1_1_1_1_1_1_1_1_1_1_1_1_1_1_1_1_2">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Montserrat SemiBold"/>
              <a:buNone/>
              <a:defRPr>
                <a:latin typeface="Bebas Neue"/>
                <a:ea typeface="Bebas Neue"/>
                <a:cs typeface="Bebas Neue"/>
                <a:sym typeface="Bebas Neue"/>
              </a:defRPr>
            </a:lvl1pPr>
            <a:lvl2pPr lvl="1"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
        <p:nvSpPr>
          <p:cNvPr id="176" name="Google Shape;176;p31"/>
          <p:cNvSpPr txBox="1">
            <a:spLocks noGrp="1"/>
          </p:cNvSpPr>
          <p:nvPr>
            <p:ph type="body" idx="1"/>
          </p:nvPr>
        </p:nvSpPr>
        <p:spPr>
          <a:xfrm>
            <a:off x="713225" y="1247700"/>
            <a:ext cx="7371300" cy="3366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Font typeface="Livvic"/>
              <a:buChar char="●"/>
              <a:defRPr sz="1600"/>
            </a:lvl1pPr>
            <a:lvl2pPr marL="914400" lvl="1"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2pPr>
            <a:lvl3pPr marL="1371600" lvl="2"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3pPr>
            <a:lvl4pPr marL="1828800" lvl="3"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4pPr>
            <a:lvl5pPr marL="2286000" lvl="4"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5pPr>
            <a:lvl6pPr marL="2743200" lvl="5"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6pPr>
            <a:lvl7pPr marL="3200400" lvl="6"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7pPr>
            <a:lvl8pPr marL="3657600" lvl="7"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8pPr>
            <a:lvl9pPr marL="4114800" lvl="8" indent="-304800" rtl="0">
              <a:lnSpc>
                <a:spcPct val="100000"/>
              </a:lnSpc>
              <a:spcBef>
                <a:spcPts val="1600"/>
              </a:spcBef>
              <a:spcAft>
                <a:spcPts val="1600"/>
              </a:spcAft>
              <a:buClr>
                <a:srgbClr val="434343"/>
              </a:buClr>
              <a:buSzPts val="1200"/>
              <a:buFont typeface="Roboto Condensed Light"/>
              <a:buChar char="■"/>
              <a:defRPr sz="1200">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2926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1pPr>
            <a:lvl2pPr lvl="1">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2pPr>
            <a:lvl3pPr lvl="2">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3pPr>
            <a:lvl4pPr lvl="3">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4pPr>
            <a:lvl5pPr lvl="4">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5pPr>
            <a:lvl6pPr lvl="5">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6pPr>
            <a:lvl7pPr lvl="6">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7pPr>
            <a:lvl8pPr lvl="7">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8pPr>
            <a:lvl9pPr lvl="8">
              <a:spcBef>
                <a:spcPts val="0"/>
              </a:spcBef>
              <a:spcAft>
                <a:spcPts val="0"/>
              </a:spcAft>
              <a:buClr>
                <a:schemeClr val="lt1"/>
              </a:buClr>
              <a:buSzPts val="4000"/>
              <a:buFont typeface="Do Hyeon"/>
              <a:buNone/>
              <a:defRPr sz="4000">
                <a:solidFill>
                  <a:schemeClr val="lt1"/>
                </a:solidFill>
                <a:latin typeface="Do Hyeon"/>
                <a:ea typeface="Do Hyeon"/>
                <a:cs typeface="Do Hyeon"/>
                <a:sym typeface="Do Hye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xygen"/>
              <a:buChar char="●"/>
              <a:defRPr sz="1800">
                <a:solidFill>
                  <a:schemeClr val="lt1"/>
                </a:solidFill>
                <a:latin typeface="Oxygen"/>
                <a:ea typeface="Oxygen"/>
                <a:cs typeface="Oxygen"/>
                <a:sym typeface="Oxygen"/>
              </a:defRPr>
            </a:lvl1pPr>
            <a:lvl2pPr marL="914400" lvl="1"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2pPr>
            <a:lvl3pPr marL="1371600" lvl="2"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3pPr>
            <a:lvl4pPr marL="1828800" lvl="3"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4pPr>
            <a:lvl5pPr marL="2286000" lvl="4"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5pPr>
            <a:lvl6pPr marL="2743200" lvl="5"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6pPr>
            <a:lvl7pPr marL="3200400" lvl="6"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7pPr>
            <a:lvl8pPr marL="3657600" lvl="7" indent="-3175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8pPr>
            <a:lvl9pPr marL="4114800" lvl="8" indent="-317500">
              <a:lnSpc>
                <a:spcPct val="115000"/>
              </a:lnSpc>
              <a:spcBef>
                <a:spcPts val="1600"/>
              </a:spcBef>
              <a:spcAft>
                <a:spcPts val="1600"/>
              </a:spcAft>
              <a:buClr>
                <a:schemeClr val="lt1"/>
              </a:buClr>
              <a:buSzPts val="1400"/>
              <a:buFont typeface="Oxygen"/>
              <a:buChar char="■"/>
              <a:defRPr>
                <a:solidFill>
                  <a:schemeClr val="lt1"/>
                </a:solidFill>
                <a:latin typeface="Oxygen"/>
                <a:ea typeface="Oxygen"/>
                <a:cs typeface="Oxygen"/>
                <a:sym typeface="Oxyge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2" r:id="rId3"/>
    <p:sldLayoutId id="2147483663" r:id="rId4"/>
    <p:sldLayoutId id="2147483666" r:id="rId5"/>
    <p:sldLayoutId id="2147483675" r:id="rId6"/>
    <p:sldLayoutId id="2147483677" r:id="rId7"/>
    <p:sldLayoutId id="214748367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os="449">
          <p15:clr>
            <a:srgbClr val="00FF00"/>
          </p15:clr>
        </p15:guide>
        <p15:guide id="4" pos="5311">
          <p15:clr>
            <a:srgbClr val="00FF00"/>
          </p15:clr>
        </p15:guide>
        <p15:guide id="5" orient="horz" pos="340">
          <p15:clr>
            <a:srgbClr val="00FF00"/>
          </p15:clr>
        </p15:guide>
        <p15:guide id="6" orient="horz" pos="2892">
          <p15:clr>
            <a:srgbClr val="00FF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5.tiff"/><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8.tiff"/><Relationship Id="rId4"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archive.org/"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5"/>
          <p:cNvSpPr txBox="1">
            <a:spLocks noGrp="1"/>
          </p:cNvSpPr>
          <p:nvPr>
            <p:ph type="subTitle" idx="1"/>
          </p:nvPr>
        </p:nvSpPr>
        <p:spPr>
          <a:xfrm>
            <a:off x="595536" y="3667366"/>
            <a:ext cx="368584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4"/>
                </a:solidFill>
              </a:rPr>
              <a:t>Team GOTH</a:t>
            </a:r>
            <a:r>
              <a:rPr lang="en-US" dirty="0">
                <a:solidFill>
                  <a:schemeClr val="lt1"/>
                </a:solidFill>
              </a:rPr>
              <a:t>:  </a:t>
            </a:r>
            <a:br>
              <a:rPr lang="en-US" dirty="0">
                <a:solidFill>
                  <a:schemeClr val="lt1"/>
                </a:solidFill>
              </a:rPr>
            </a:br>
            <a:r>
              <a:rPr lang="en-US" dirty="0">
                <a:solidFill>
                  <a:schemeClr val="lt1"/>
                </a:solidFill>
              </a:rPr>
              <a:t>Becky Matthews-Pease</a:t>
            </a:r>
          </a:p>
          <a:p>
            <a:pPr marL="0" lvl="0" indent="0" algn="l" rtl="0">
              <a:spcBef>
                <a:spcPts val="0"/>
              </a:spcBef>
              <a:spcAft>
                <a:spcPts val="0"/>
              </a:spcAft>
              <a:buClr>
                <a:schemeClr val="dk1"/>
              </a:buClr>
              <a:buSzPts val="1100"/>
              <a:buFont typeface="Arial"/>
              <a:buNone/>
            </a:pPr>
            <a:r>
              <a:rPr lang="en-US" dirty="0">
                <a:solidFill>
                  <a:schemeClr val="lt1"/>
                </a:solidFill>
              </a:rPr>
              <a:t>Rohini Shrivastava</a:t>
            </a:r>
          </a:p>
          <a:p>
            <a:pPr marL="0" lvl="0" indent="0" algn="l" rtl="0">
              <a:spcBef>
                <a:spcPts val="0"/>
              </a:spcBef>
              <a:spcAft>
                <a:spcPts val="0"/>
              </a:spcAft>
              <a:buClr>
                <a:schemeClr val="dk1"/>
              </a:buClr>
              <a:buSzPts val="1100"/>
              <a:buFont typeface="Arial"/>
              <a:buNone/>
            </a:pPr>
            <a:r>
              <a:rPr lang="en-US" dirty="0">
                <a:solidFill>
                  <a:schemeClr val="lt1"/>
                </a:solidFill>
              </a:rPr>
              <a:t>Joyce Woznica</a:t>
            </a:r>
            <a:endParaRPr dirty="0">
              <a:solidFill>
                <a:schemeClr val="lt1"/>
              </a:solidFill>
            </a:endParaRPr>
          </a:p>
          <a:p>
            <a:pPr marL="0" lvl="0" indent="0" algn="l" rtl="0">
              <a:spcBef>
                <a:spcPts val="0"/>
              </a:spcBef>
              <a:spcAft>
                <a:spcPts val="0"/>
              </a:spcAft>
              <a:buNone/>
            </a:pPr>
            <a:endParaRPr dirty="0">
              <a:solidFill>
                <a:schemeClr val="lt1"/>
              </a:solidFill>
            </a:endParaRPr>
          </a:p>
        </p:txBody>
      </p:sp>
      <p:sp>
        <p:nvSpPr>
          <p:cNvPr id="187" name="Google Shape;187;p35"/>
          <p:cNvSpPr txBox="1">
            <a:spLocks noGrp="1"/>
          </p:cNvSpPr>
          <p:nvPr>
            <p:ph type="ctrTitle"/>
          </p:nvPr>
        </p:nvSpPr>
        <p:spPr>
          <a:xfrm rot="-283">
            <a:off x="602625" y="405045"/>
            <a:ext cx="4402080" cy="32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the </a:t>
            </a:r>
            <a:r>
              <a:rPr lang="en" dirty="0">
                <a:solidFill>
                  <a:schemeClr val="accent1"/>
                </a:solidFill>
              </a:rPr>
              <a:t>horror</a:t>
            </a:r>
            <a:r>
              <a:rPr lang="en" dirty="0"/>
              <a:t> passage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book data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8" name="Picture 7" descr="Text, letter&#10;&#10;Description automatically generated">
            <a:extLst>
              <a:ext uri="{FF2B5EF4-FFF2-40B4-BE49-F238E27FC236}">
                <a16:creationId xmlns:a16="http://schemas.microsoft.com/office/drawing/2014/main" id="{721B9DEA-5AFB-4749-B478-B0F7CFAC842E}"/>
              </a:ext>
            </a:extLst>
          </p:cNvPr>
          <p:cNvPicPr>
            <a:picLocks noChangeAspect="1"/>
          </p:cNvPicPr>
          <p:nvPr/>
        </p:nvPicPr>
        <p:blipFill>
          <a:blip r:embed="rId3"/>
          <a:stretch>
            <a:fillRect/>
          </a:stretch>
        </p:blipFill>
        <p:spPr>
          <a:xfrm>
            <a:off x="127099" y="110800"/>
            <a:ext cx="2411994" cy="2179143"/>
          </a:xfrm>
          <a:prstGeom prst="rect">
            <a:avLst/>
          </a:prstGeom>
        </p:spPr>
      </p:pic>
      <p:pic>
        <p:nvPicPr>
          <p:cNvPr id="1028" name="Picture 4" descr="Book Cover">
            <a:extLst>
              <a:ext uri="{FF2B5EF4-FFF2-40B4-BE49-F238E27FC236}">
                <a16:creationId xmlns:a16="http://schemas.microsoft.com/office/drawing/2014/main" id="{F3D9CF8C-6123-1749-AAA1-BF332957E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07" y="1989553"/>
            <a:ext cx="1278851" cy="16049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4EE36AED-5B87-174B-9945-EFAE36000381}"/>
              </a:ext>
            </a:extLst>
          </p:cNvPr>
          <p:cNvPicPr>
            <a:picLocks noChangeAspect="1"/>
          </p:cNvPicPr>
          <p:nvPr/>
        </p:nvPicPr>
        <p:blipFill>
          <a:blip r:embed="rId5"/>
          <a:stretch>
            <a:fillRect/>
          </a:stretch>
        </p:blipFill>
        <p:spPr>
          <a:xfrm>
            <a:off x="6615956" y="591542"/>
            <a:ext cx="1985476" cy="3247213"/>
          </a:xfrm>
          <a:prstGeom prst="rect">
            <a:avLst/>
          </a:prstGeom>
        </p:spPr>
      </p:pic>
      <p:sp>
        <p:nvSpPr>
          <p:cNvPr id="14" name="Text Placeholder 2">
            <a:extLst>
              <a:ext uri="{FF2B5EF4-FFF2-40B4-BE49-F238E27FC236}">
                <a16:creationId xmlns:a16="http://schemas.microsoft.com/office/drawing/2014/main" id="{1066C2E1-9CFB-7A40-84DE-86A6347DF6E1}"/>
              </a:ext>
            </a:extLst>
          </p:cNvPr>
          <p:cNvSpPr txBox="1">
            <a:spLocks/>
          </p:cNvSpPr>
          <p:nvPr/>
        </p:nvSpPr>
        <p:spPr>
          <a:xfrm>
            <a:off x="2706130" y="1223786"/>
            <a:ext cx="3954162" cy="935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274320" lvl="0" indent="-330200" algn="l" rtl="0">
              <a:lnSpc>
                <a:spcPct val="115000"/>
              </a:lnSpc>
              <a:spcBef>
                <a:spcPts val="0"/>
              </a:spcBef>
              <a:spcAft>
                <a:spcPts val="0"/>
              </a:spcAft>
              <a:buClr>
                <a:schemeClr val="accent1"/>
              </a:buClr>
              <a:buSzPts val="1600"/>
              <a:buFont typeface="Oxygen"/>
              <a:buChar char="★"/>
              <a:defRPr sz="1600" b="0" i="0" u="none" strike="noStrike" cap="none">
                <a:solidFill>
                  <a:schemeClr val="lt1"/>
                </a:solidFill>
                <a:latin typeface="Oxygen"/>
                <a:ea typeface="Oxygen"/>
                <a:cs typeface="Oxygen"/>
                <a:sym typeface="Oxygen"/>
              </a:defRPr>
            </a:lvl1pPr>
            <a:lvl2pPr marL="914400" marR="0" lvl="1"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2pPr>
            <a:lvl3pPr marL="1371600" marR="274320" lvl="2" indent="-304800" algn="l" rtl="0">
              <a:lnSpc>
                <a:spcPct val="115000"/>
              </a:lnSpc>
              <a:spcBef>
                <a:spcPts val="1600"/>
              </a:spcBef>
              <a:spcAft>
                <a:spcPts val="0"/>
              </a:spcAft>
              <a:buClr>
                <a:schemeClr val="accent1"/>
              </a:buClr>
              <a:buSzPts val="1200"/>
              <a:buFont typeface="Roboto Condensed Light"/>
              <a:buChar char="■"/>
              <a:defRPr sz="1600" b="0" i="0" u="none" strike="noStrike" cap="none">
                <a:solidFill>
                  <a:schemeClr val="lt1"/>
                </a:solidFill>
                <a:latin typeface="Oxygen"/>
                <a:ea typeface="Oxygen"/>
                <a:cs typeface="Oxygen"/>
                <a:sym typeface="Oxygen"/>
              </a:defRPr>
            </a:lvl3pPr>
            <a:lvl4pPr marL="1828800" marR="0" lvl="3"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4pPr>
            <a:lvl5pPr marL="2286000" marR="0" lvl="4"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5pPr>
            <a:lvl6pPr marL="2743200" marR="0" lvl="5"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6pPr>
            <a:lvl7pPr marL="3200400" marR="0" lvl="6"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7pPr>
            <a:lvl8pPr marL="3657600" marR="0" lvl="7"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8pPr>
            <a:lvl9pPr marL="4114800" marR="0" lvl="8" indent="-304800" algn="l" rtl="0">
              <a:lnSpc>
                <a:spcPct val="100000"/>
              </a:lnSpc>
              <a:spcBef>
                <a:spcPts val="1600"/>
              </a:spcBef>
              <a:spcAft>
                <a:spcPts val="160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9pPr>
          </a:lstStyle>
          <a:p>
            <a:r>
              <a:rPr lang="en-US" sz="2000"/>
              <a:t>Raw book text</a:t>
            </a:r>
          </a:p>
          <a:p>
            <a:r>
              <a:rPr lang="en-US" sz="2000"/>
              <a:t>Publishing data via API</a:t>
            </a:r>
          </a:p>
          <a:p>
            <a:r>
              <a:rPr lang="en-US" sz="2000"/>
              <a:t>Author Reviews and Ratings</a:t>
            </a:r>
            <a:endParaRPr lang="en-US"/>
          </a:p>
          <a:p>
            <a:endParaRPr lang="en-US" sz="1200"/>
          </a:p>
          <a:p>
            <a:endParaRPr lang="en-US" dirty="0"/>
          </a:p>
        </p:txBody>
      </p:sp>
      <p:pic>
        <p:nvPicPr>
          <p:cNvPr id="16" name="Picture 15" descr="Chart, bar chart&#10;&#10;Description automatically generated">
            <a:extLst>
              <a:ext uri="{FF2B5EF4-FFF2-40B4-BE49-F238E27FC236}">
                <a16:creationId xmlns:a16="http://schemas.microsoft.com/office/drawing/2014/main" id="{F62D3E32-54D9-064D-8184-AD0B78C8CAB6}"/>
              </a:ext>
            </a:extLst>
          </p:cNvPr>
          <p:cNvPicPr/>
          <p:nvPr/>
        </p:nvPicPr>
        <p:blipFill>
          <a:blip r:embed="rId6"/>
          <a:stretch>
            <a:fillRect/>
          </a:stretch>
        </p:blipFill>
        <p:spPr>
          <a:xfrm>
            <a:off x="1995642" y="2760808"/>
            <a:ext cx="4090035" cy="1920240"/>
          </a:xfrm>
          <a:prstGeom prst="rect">
            <a:avLst/>
          </a:prstGeom>
        </p:spPr>
      </p:pic>
    </p:spTree>
    <p:extLst>
      <p:ext uri="{BB962C8B-B14F-4D97-AF65-F5344CB8AC3E}">
        <p14:creationId xmlns:p14="http://schemas.microsoft.com/office/powerpoint/2010/main" val="188786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12" name="Picture 11" descr="A picture containing dark&#10;&#10;Description automatically generated">
            <a:extLst>
              <a:ext uri="{FF2B5EF4-FFF2-40B4-BE49-F238E27FC236}">
                <a16:creationId xmlns:a16="http://schemas.microsoft.com/office/drawing/2014/main" id="{A6A3DFEB-8E59-B24C-A382-4C2C01E558E6}"/>
              </a:ext>
            </a:extLst>
          </p:cNvPr>
          <p:cNvPicPr>
            <a:picLocks noChangeAspect="1"/>
          </p:cNvPicPr>
          <p:nvPr/>
        </p:nvPicPr>
        <p:blipFill>
          <a:blip r:embed="rId3"/>
          <a:stretch>
            <a:fillRect/>
          </a:stretch>
        </p:blipFill>
        <p:spPr>
          <a:xfrm>
            <a:off x="457200" y="0"/>
            <a:ext cx="8229600" cy="5143500"/>
          </a:xfrm>
          <a:prstGeom prst="rect">
            <a:avLst/>
          </a:prstGeom>
        </p:spPr>
      </p:pic>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6188529" y="-595994"/>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04</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6878950" y="2041662"/>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models</a:t>
            </a:r>
          </a:p>
        </p:txBody>
      </p:sp>
    </p:spTree>
    <p:extLst>
      <p:ext uri="{BB962C8B-B14F-4D97-AF65-F5344CB8AC3E}">
        <p14:creationId xmlns:p14="http://schemas.microsoft.com/office/powerpoint/2010/main" val="34671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models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sp>
        <p:nvSpPr>
          <p:cNvPr id="3" name="Text Placeholder 2">
            <a:extLst>
              <a:ext uri="{FF2B5EF4-FFF2-40B4-BE49-F238E27FC236}">
                <a16:creationId xmlns:a16="http://schemas.microsoft.com/office/drawing/2014/main" id="{352C4878-CD2F-D948-816D-F394C1B51919}"/>
              </a:ext>
            </a:extLst>
          </p:cNvPr>
          <p:cNvSpPr>
            <a:spLocks noGrp="1"/>
          </p:cNvSpPr>
          <p:nvPr>
            <p:ph type="body" idx="1"/>
          </p:nvPr>
        </p:nvSpPr>
        <p:spPr>
          <a:xfrm>
            <a:off x="408373" y="1106306"/>
            <a:ext cx="4068736" cy="2866800"/>
          </a:xfrm>
        </p:spPr>
        <p:txBody>
          <a:bodyPr/>
          <a:lstStyle/>
          <a:p>
            <a:r>
              <a:rPr lang="en-US" sz="2400" dirty="0"/>
              <a:t>Naïve Bayes</a:t>
            </a:r>
          </a:p>
          <a:p>
            <a:pPr lvl="1"/>
            <a:r>
              <a:rPr lang="en-US" sz="2000" dirty="0"/>
              <a:t>Many variations</a:t>
            </a:r>
            <a:endParaRPr lang="en-US" sz="2400" dirty="0"/>
          </a:p>
          <a:p>
            <a:r>
              <a:rPr lang="en-US" sz="2400" dirty="0"/>
              <a:t>Support Vector Machines</a:t>
            </a:r>
            <a:endParaRPr lang="en-US" sz="1800" dirty="0"/>
          </a:p>
          <a:p>
            <a:r>
              <a:rPr lang="en-US" sz="2400" dirty="0"/>
              <a:t>LDA Topic Modeling</a:t>
            </a:r>
          </a:p>
          <a:p>
            <a:r>
              <a:rPr lang="en-US" sz="2400" dirty="0"/>
              <a:t>Sentiment Analysis</a:t>
            </a:r>
            <a:endParaRPr lang="en-US" dirty="0"/>
          </a:p>
          <a:p>
            <a:endParaRPr lang="en-US" dirty="0"/>
          </a:p>
        </p:txBody>
      </p:sp>
      <p:graphicFrame>
        <p:nvGraphicFramePr>
          <p:cNvPr id="2" name="Table 1">
            <a:extLst>
              <a:ext uri="{FF2B5EF4-FFF2-40B4-BE49-F238E27FC236}">
                <a16:creationId xmlns:a16="http://schemas.microsoft.com/office/drawing/2014/main" id="{321C2488-3386-B34C-82CC-6D8840ABAA00}"/>
              </a:ext>
            </a:extLst>
          </p:cNvPr>
          <p:cNvGraphicFramePr>
            <a:graphicFrameLocks noGrp="1"/>
          </p:cNvGraphicFramePr>
          <p:nvPr>
            <p:extLst>
              <p:ext uri="{D42A27DB-BD31-4B8C-83A1-F6EECF244321}">
                <p14:modId xmlns:p14="http://schemas.microsoft.com/office/powerpoint/2010/main" val="3885834205"/>
              </p:ext>
            </p:extLst>
          </p:nvPr>
        </p:nvGraphicFramePr>
        <p:xfrm>
          <a:off x="2724510" y="3305367"/>
          <a:ext cx="5867399" cy="1508760"/>
        </p:xfrm>
        <a:graphic>
          <a:graphicData uri="http://schemas.openxmlformats.org/drawingml/2006/table">
            <a:tbl>
              <a:tblPr firstRow="1" firstCol="1">
                <a:tableStyleId>{9044A1BB-3494-42D2-92F6-A3B05D904B92}</a:tableStyleId>
              </a:tblPr>
              <a:tblGrid>
                <a:gridCol w="2684489">
                  <a:extLst>
                    <a:ext uri="{9D8B030D-6E8A-4147-A177-3AD203B41FA5}">
                      <a16:colId xmlns:a16="http://schemas.microsoft.com/office/drawing/2014/main" val="2890151689"/>
                    </a:ext>
                  </a:extLst>
                </a:gridCol>
                <a:gridCol w="1060970">
                  <a:extLst>
                    <a:ext uri="{9D8B030D-6E8A-4147-A177-3AD203B41FA5}">
                      <a16:colId xmlns:a16="http://schemas.microsoft.com/office/drawing/2014/main" val="333461201"/>
                    </a:ext>
                  </a:extLst>
                </a:gridCol>
                <a:gridCol w="1060970">
                  <a:extLst>
                    <a:ext uri="{9D8B030D-6E8A-4147-A177-3AD203B41FA5}">
                      <a16:colId xmlns:a16="http://schemas.microsoft.com/office/drawing/2014/main" val="3928438416"/>
                    </a:ext>
                  </a:extLst>
                </a:gridCol>
                <a:gridCol w="1060970">
                  <a:extLst>
                    <a:ext uri="{9D8B030D-6E8A-4147-A177-3AD203B41FA5}">
                      <a16:colId xmlns:a16="http://schemas.microsoft.com/office/drawing/2014/main" val="1475547606"/>
                    </a:ext>
                  </a:extLst>
                </a:gridCol>
              </a:tblGrid>
              <a:tr h="74930">
                <a:tc>
                  <a:txBody>
                    <a:bodyPr/>
                    <a:lstStyle/>
                    <a:p>
                      <a:pPr marL="0" marR="0" algn="l">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gridSpan="2">
                  <a:txBody>
                    <a:bodyPr/>
                    <a:lstStyle/>
                    <a:p>
                      <a:pPr marL="0" marR="0" algn="ctr">
                        <a:spcBef>
                          <a:spcPts val="100"/>
                        </a:spcBef>
                        <a:spcAft>
                          <a:spcPts val="100"/>
                        </a:spcAft>
                      </a:pPr>
                      <a:r>
                        <a:rPr lang="en-US" sz="900">
                          <a:solidFill>
                            <a:schemeClr val="bg1"/>
                          </a:solidFill>
                          <a:effectLst/>
                        </a:rPr>
                        <a:t>Single 75/25 Run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7333128"/>
                  </a:ext>
                </a:extLst>
              </a:tr>
              <a:tr h="74930">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100"/>
                        </a:spcBef>
                        <a:spcAft>
                          <a:spcPts val="100"/>
                        </a:spcAft>
                      </a:pPr>
                      <a:r>
                        <a:rPr lang="en-US" sz="900">
                          <a:solidFill>
                            <a:schemeClr val="bg1"/>
                          </a:solidFill>
                          <a:effectLst/>
                        </a:rPr>
                        <a:t>CountVectorizer Vectorization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TfidfVectorizer Vectorization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CountVectorizer with Stemmer</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82842906"/>
                  </a:ext>
                </a:extLst>
              </a:tr>
              <a:tr h="74930">
                <a:tc>
                  <a:txBody>
                    <a:bodyPr/>
                    <a:lstStyle/>
                    <a:p>
                      <a:pPr marL="0" marR="0" algn="ctr">
                        <a:spcBef>
                          <a:spcPts val="100"/>
                        </a:spcBef>
                        <a:spcAft>
                          <a:spcPts val="100"/>
                        </a:spcAft>
                      </a:pPr>
                      <a:r>
                        <a:rPr lang="en-US" sz="900">
                          <a:solidFill>
                            <a:schemeClr val="bg1"/>
                          </a:solidFill>
                          <a:effectLst/>
                        </a:rPr>
                        <a:t>Classifier Feature Set</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100"/>
                        </a:spcBef>
                        <a:spcAft>
                          <a:spcPts val="100"/>
                        </a:spcAft>
                      </a:pPr>
                      <a:r>
                        <a:rPr lang="en-US" sz="900" dirty="0">
                          <a:solidFill>
                            <a:schemeClr val="bg1"/>
                          </a:solidFill>
                          <a:effectLst/>
                        </a:rPr>
                        <a:t> </a:t>
                      </a:r>
                      <a:endParaRPr lang="en-US" sz="9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0394912"/>
                  </a:ext>
                </a:extLst>
              </a:tr>
              <a:tr h="70485">
                <a:tc>
                  <a:txBody>
                    <a:bodyPr/>
                    <a:lstStyle/>
                    <a:p>
                      <a:pPr marL="0" marR="0" algn="r">
                        <a:spcBef>
                          <a:spcPts val="100"/>
                        </a:spcBef>
                        <a:spcAft>
                          <a:spcPts val="100"/>
                        </a:spcAft>
                      </a:pPr>
                      <a:r>
                        <a:rPr lang="en-US" sz="900" i="1" dirty="0">
                          <a:solidFill>
                            <a:schemeClr val="bg1"/>
                          </a:solidFill>
                          <a:effectLst/>
                        </a:rPr>
                        <a:t>Multinomial Naïve Bayes </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dirty="0">
                          <a:solidFill>
                            <a:schemeClr val="bg1"/>
                          </a:solidFill>
                          <a:effectLst/>
                        </a:rPr>
                        <a:t>88.23%</a:t>
                      </a:r>
                      <a:endParaRPr lang="en-US" sz="9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47.06%</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88.23%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0627690"/>
                  </a:ext>
                </a:extLst>
              </a:tr>
              <a:tr h="70485">
                <a:tc>
                  <a:txBody>
                    <a:bodyPr/>
                    <a:lstStyle/>
                    <a:p>
                      <a:pPr marL="0" marR="0" algn="r">
                        <a:spcBef>
                          <a:spcPts val="100"/>
                        </a:spcBef>
                        <a:spcAft>
                          <a:spcPts val="100"/>
                        </a:spcAft>
                      </a:pPr>
                      <a:r>
                        <a:rPr lang="en-US" sz="900" i="1" dirty="0">
                          <a:solidFill>
                            <a:schemeClr val="bg1"/>
                          </a:solidFill>
                          <a:effectLst/>
                        </a:rPr>
                        <a:t>Bernoulli Naïve Bayes</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76.47%</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7167262"/>
                  </a:ext>
                </a:extLst>
              </a:tr>
              <a:tr h="70485">
                <a:tc>
                  <a:txBody>
                    <a:bodyPr/>
                    <a:lstStyle/>
                    <a:p>
                      <a:pPr marL="0" marR="0" algn="r">
                        <a:spcBef>
                          <a:spcPts val="100"/>
                        </a:spcBef>
                        <a:spcAft>
                          <a:spcPts val="100"/>
                        </a:spcAft>
                      </a:pPr>
                      <a:r>
                        <a:rPr lang="en-US" sz="900" i="1" dirty="0">
                          <a:solidFill>
                            <a:schemeClr val="bg1"/>
                          </a:solidFill>
                          <a:effectLst/>
                        </a:rPr>
                        <a:t>Multinomial Naïve Bayes (Unigram, Bigrams)</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23.53%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70267907"/>
                  </a:ext>
                </a:extLst>
              </a:tr>
              <a:tr h="70485">
                <a:tc>
                  <a:txBody>
                    <a:bodyPr/>
                    <a:lstStyle/>
                    <a:p>
                      <a:pPr marL="0" marR="0" algn="r">
                        <a:spcBef>
                          <a:spcPts val="100"/>
                        </a:spcBef>
                        <a:spcAft>
                          <a:spcPts val="100"/>
                        </a:spcAft>
                      </a:pPr>
                      <a:r>
                        <a:rPr lang="en-US" sz="900" i="1" dirty="0">
                          <a:solidFill>
                            <a:schemeClr val="bg1"/>
                          </a:solidFill>
                          <a:effectLst/>
                        </a:rPr>
                        <a:t>Multinomial Naïve Bayes (Bigrams, Trigrams)</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52.94%</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8077092"/>
                  </a:ext>
                </a:extLst>
              </a:tr>
              <a:tr h="70485">
                <a:tc>
                  <a:txBody>
                    <a:bodyPr/>
                    <a:lstStyle/>
                    <a:p>
                      <a:pPr marL="0" marR="0" algn="r">
                        <a:spcBef>
                          <a:spcPts val="100"/>
                        </a:spcBef>
                        <a:spcAft>
                          <a:spcPts val="100"/>
                        </a:spcAft>
                      </a:pPr>
                      <a:r>
                        <a:rPr lang="en-US" sz="900" i="1" dirty="0">
                          <a:solidFill>
                            <a:schemeClr val="bg1"/>
                          </a:solidFill>
                          <a:effectLst/>
                        </a:rPr>
                        <a:t>SVM Linear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100%</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82.35%</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36497977"/>
                  </a:ext>
                </a:extLst>
              </a:tr>
              <a:tr h="70485">
                <a:tc>
                  <a:txBody>
                    <a:bodyPr/>
                    <a:lstStyle/>
                    <a:p>
                      <a:pPr marL="0" marR="0" algn="r">
                        <a:spcBef>
                          <a:spcPts val="100"/>
                        </a:spcBef>
                        <a:spcAft>
                          <a:spcPts val="100"/>
                        </a:spcAft>
                      </a:pPr>
                      <a:r>
                        <a:rPr lang="en-US" sz="900" i="1" dirty="0">
                          <a:solidFill>
                            <a:schemeClr val="bg1"/>
                          </a:solidFill>
                          <a:effectLst/>
                        </a:rPr>
                        <a:t>SVM RBF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70.59%</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5.88%</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6583673"/>
                  </a:ext>
                </a:extLst>
              </a:tr>
              <a:tr h="70485">
                <a:tc>
                  <a:txBody>
                    <a:bodyPr/>
                    <a:lstStyle/>
                    <a:p>
                      <a:pPr marL="0" marR="0" algn="r">
                        <a:spcBef>
                          <a:spcPts val="100"/>
                        </a:spcBef>
                        <a:spcAft>
                          <a:spcPts val="100"/>
                        </a:spcAft>
                      </a:pPr>
                      <a:r>
                        <a:rPr lang="en-US" sz="900" i="1" dirty="0">
                          <a:solidFill>
                            <a:schemeClr val="bg1"/>
                          </a:solidFill>
                          <a:effectLst/>
                        </a:rPr>
                        <a:t>SVM Polynomial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58.82%</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5.88%</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dirty="0">
                          <a:solidFill>
                            <a:schemeClr val="bg1"/>
                          </a:solidFill>
                          <a:effectLst/>
                        </a:rPr>
                        <a:t>N/A</a:t>
                      </a:r>
                      <a:endParaRPr lang="en-US" sz="9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5483146"/>
                  </a:ext>
                </a:extLst>
              </a:tr>
            </a:tbl>
          </a:graphicData>
        </a:graphic>
      </p:graphicFrame>
      <p:graphicFrame>
        <p:nvGraphicFramePr>
          <p:cNvPr id="5" name="Table 4">
            <a:extLst>
              <a:ext uri="{FF2B5EF4-FFF2-40B4-BE49-F238E27FC236}">
                <a16:creationId xmlns:a16="http://schemas.microsoft.com/office/drawing/2014/main" id="{ACCA3F8D-66AD-3641-88D9-521E95C5FBC5}"/>
              </a:ext>
            </a:extLst>
          </p:cNvPr>
          <p:cNvGraphicFramePr>
            <a:graphicFrameLocks noGrp="1"/>
          </p:cNvGraphicFramePr>
          <p:nvPr>
            <p:extLst>
              <p:ext uri="{D42A27DB-BD31-4B8C-83A1-F6EECF244321}">
                <p14:modId xmlns:p14="http://schemas.microsoft.com/office/powerpoint/2010/main" val="3708203670"/>
              </p:ext>
            </p:extLst>
          </p:nvPr>
        </p:nvGraphicFramePr>
        <p:xfrm>
          <a:off x="4571011" y="1320429"/>
          <a:ext cx="3952875" cy="1234440"/>
        </p:xfrm>
        <a:graphic>
          <a:graphicData uri="http://schemas.openxmlformats.org/drawingml/2006/table">
            <a:tbl>
              <a:tblPr firstRow="1" firstCol="1">
                <a:tableStyleId>{9044A1BB-3494-42D2-92F6-A3B05D904B92}</a:tableStyleId>
              </a:tblPr>
              <a:tblGrid>
                <a:gridCol w="1828999">
                  <a:extLst>
                    <a:ext uri="{9D8B030D-6E8A-4147-A177-3AD203B41FA5}">
                      <a16:colId xmlns:a16="http://schemas.microsoft.com/office/drawing/2014/main" val="4275482517"/>
                    </a:ext>
                  </a:extLst>
                </a:gridCol>
                <a:gridCol w="1061938">
                  <a:extLst>
                    <a:ext uri="{9D8B030D-6E8A-4147-A177-3AD203B41FA5}">
                      <a16:colId xmlns:a16="http://schemas.microsoft.com/office/drawing/2014/main" val="1121875046"/>
                    </a:ext>
                  </a:extLst>
                </a:gridCol>
                <a:gridCol w="1061938">
                  <a:extLst>
                    <a:ext uri="{9D8B030D-6E8A-4147-A177-3AD203B41FA5}">
                      <a16:colId xmlns:a16="http://schemas.microsoft.com/office/drawing/2014/main" val="708436163"/>
                    </a:ext>
                  </a:extLst>
                </a:gridCol>
              </a:tblGrid>
              <a:tr h="74930">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gridSpan="2">
                  <a:txBody>
                    <a:bodyPr/>
                    <a:lstStyle/>
                    <a:p>
                      <a:pPr marL="0" marR="0" algn="ctr">
                        <a:spcBef>
                          <a:spcPts val="100"/>
                        </a:spcBef>
                        <a:spcAft>
                          <a:spcPts val="100"/>
                        </a:spcAft>
                      </a:pPr>
                      <a:r>
                        <a:rPr lang="en-US" sz="900">
                          <a:solidFill>
                            <a:schemeClr val="bg1"/>
                          </a:solidFill>
                          <a:effectLst/>
                        </a:rPr>
                        <a:t>10-fold Cross Validation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833272223"/>
                  </a:ext>
                </a:extLst>
              </a:tr>
              <a:tr h="74930">
                <a:tc>
                  <a:txBody>
                    <a:bodyPr/>
                    <a:lstStyle/>
                    <a:p>
                      <a:pPr marL="0" marR="0" algn="ctr">
                        <a:spcBef>
                          <a:spcPts val="100"/>
                        </a:spcBef>
                        <a:spcAft>
                          <a:spcPts val="100"/>
                        </a:spcAft>
                      </a:pPr>
                      <a:r>
                        <a:rPr lang="en-US" sz="900">
                          <a:solidFill>
                            <a:schemeClr val="bg1"/>
                          </a:solidFill>
                          <a:effectLst/>
                        </a:rPr>
                        <a:t> </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100"/>
                        </a:spcBef>
                        <a:spcAft>
                          <a:spcPts val="100"/>
                        </a:spcAft>
                      </a:pPr>
                      <a:r>
                        <a:rPr lang="en-US" sz="900">
                          <a:solidFill>
                            <a:schemeClr val="bg1"/>
                          </a:solidFill>
                          <a:effectLst/>
                        </a:rPr>
                        <a:t>CountVectorizer Vectorization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100"/>
                        </a:spcBef>
                        <a:spcAft>
                          <a:spcPts val="100"/>
                        </a:spcAft>
                      </a:pPr>
                      <a:r>
                        <a:rPr lang="en-US" sz="900">
                          <a:solidFill>
                            <a:schemeClr val="bg1"/>
                          </a:solidFill>
                          <a:effectLst/>
                        </a:rPr>
                        <a:t>TfidfVectorizer Vectorization</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90041363"/>
                  </a:ext>
                </a:extLst>
              </a:tr>
              <a:tr h="74930">
                <a:tc>
                  <a:txBody>
                    <a:bodyPr/>
                    <a:lstStyle/>
                    <a:p>
                      <a:pPr marL="0" marR="0" algn="ctr">
                        <a:spcBef>
                          <a:spcPts val="100"/>
                        </a:spcBef>
                        <a:spcAft>
                          <a:spcPts val="100"/>
                        </a:spcAft>
                      </a:pPr>
                      <a:r>
                        <a:rPr lang="en-US" sz="900">
                          <a:solidFill>
                            <a:schemeClr val="bg1"/>
                          </a:solidFill>
                          <a:effectLst/>
                        </a:rPr>
                        <a:t>Classifier Feature Set</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gridSpan="2">
                  <a:txBody>
                    <a:bodyPr/>
                    <a:lstStyle/>
                    <a:p>
                      <a:pPr marL="0" marR="0" algn="ctr">
                        <a:spcBef>
                          <a:spcPts val="100"/>
                        </a:spcBef>
                        <a:spcAft>
                          <a:spcPts val="100"/>
                        </a:spcAft>
                      </a:pPr>
                      <a:r>
                        <a:rPr lang="en-US" sz="900">
                          <a:solidFill>
                            <a:schemeClr val="bg1"/>
                          </a:solidFill>
                          <a:effectLst/>
                        </a:rPr>
                        <a:t>Mean Accuracy</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2786292154"/>
                  </a:ext>
                </a:extLst>
              </a:tr>
              <a:tr h="70485">
                <a:tc>
                  <a:txBody>
                    <a:bodyPr/>
                    <a:lstStyle/>
                    <a:p>
                      <a:pPr marL="0" marR="0" algn="r">
                        <a:spcBef>
                          <a:spcPts val="100"/>
                        </a:spcBef>
                        <a:spcAft>
                          <a:spcPts val="100"/>
                        </a:spcAft>
                      </a:pPr>
                      <a:r>
                        <a:rPr lang="en-US" sz="900" i="1" dirty="0">
                          <a:solidFill>
                            <a:schemeClr val="bg1"/>
                          </a:solidFill>
                          <a:effectLst/>
                        </a:rPr>
                        <a:t>Multinomial Naïve Bayes </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86.67%</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43.33%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6906953"/>
                  </a:ext>
                </a:extLst>
              </a:tr>
              <a:tr h="70485">
                <a:tc>
                  <a:txBody>
                    <a:bodyPr/>
                    <a:lstStyle/>
                    <a:p>
                      <a:pPr marL="0" marR="0" algn="r">
                        <a:spcBef>
                          <a:spcPts val="100"/>
                        </a:spcBef>
                        <a:spcAft>
                          <a:spcPts val="100"/>
                        </a:spcAft>
                      </a:pPr>
                      <a:r>
                        <a:rPr lang="en-US" sz="900" i="1" dirty="0">
                          <a:solidFill>
                            <a:schemeClr val="bg1"/>
                          </a:solidFill>
                          <a:effectLst/>
                        </a:rPr>
                        <a:t>Bernoulli Naïve Bayes</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70%</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N/A</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62422814"/>
                  </a:ext>
                </a:extLst>
              </a:tr>
              <a:tr h="70485">
                <a:tc>
                  <a:txBody>
                    <a:bodyPr/>
                    <a:lstStyle/>
                    <a:p>
                      <a:pPr marL="0" marR="0" algn="r">
                        <a:spcBef>
                          <a:spcPts val="100"/>
                        </a:spcBef>
                        <a:spcAft>
                          <a:spcPts val="100"/>
                        </a:spcAft>
                      </a:pPr>
                      <a:r>
                        <a:rPr lang="en-US" sz="900" i="1" dirty="0">
                          <a:solidFill>
                            <a:schemeClr val="bg1"/>
                          </a:solidFill>
                          <a:effectLst/>
                        </a:rPr>
                        <a:t>SVM Linear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90%</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93.33%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67497485"/>
                  </a:ext>
                </a:extLst>
              </a:tr>
              <a:tr h="70485">
                <a:tc>
                  <a:txBody>
                    <a:bodyPr/>
                    <a:lstStyle/>
                    <a:p>
                      <a:pPr marL="0" marR="0" algn="r">
                        <a:spcBef>
                          <a:spcPts val="100"/>
                        </a:spcBef>
                        <a:spcAft>
                          <a:spcPts val="100"/>
                        </a:spcAft>
                      </a:pPr>
                      <a:r>
                        <a:rPr lang="en-US" sz="900" i="1" dirty="0">
                          <a:solidFill>
                            <a:schemeClr val="bg1"/>
                          </a:solidFill>
                          <a:effectLst/>
                        </a:rPr>
                        <a:t>SVM RBF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81.67%</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33.33%</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2411663"/>
                  </a:ext>
                </a:extLst>
              </a:tr>
              <a:tr h="70485">
                <a:tc>
                  <a:txBody>
                    <a:bodyPr/>
                    <a:lstStyle/>
                    <a:p>
                      <a:pPr marL="0" marR="0" algn="r">
                        <a:spcBef>
                          <a:spcPts val="100"/>
                        </a:spcBef>
                        <a:spcAft>
                          <a:spcPts val="100"/>
                        </a:spcAft>
                      </a:pPr>
                      <a:r>
                        <a:rPr lang="en-US" sz="900" i="1" dirty="0">
                          <a:solidFill>
                            <a:schemeClr val="bg1"/>
                          </a:solidFill>
                          <a:effectLst/>
                        </a:rPr>
                        <a:t>SVM Polynomial Kernel</a:t>
                      </a:r>
                      <a:endParaRPr lang="en-US" sz="900" i="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a:solidFill>
                            <a:schemeClr val="bg1"/>
                          </a:solidFill>
                          <a:effectLst/>
                        </a:rPr>
                        <a:t>65.00%</a:t>
                      </a:r>
                      <a:endParaRPr lang="en-US" sz="9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100"/>
                        </a:spcBef>
                        <a:spcAft>
                          <a:spcPts val="100"/>
                        </a:spcAft>
                      </a:pPr>
                      <a:r>
                        <a:rPr lang="en-US" sz="900" dirty="0">
                          <a:solidFill>
                            <a:schemeClr val="bg1"/>
                          </a:solidFill>
                          <a:effectLst/>
                        </a:rPr>
                        <a:t>11.67%</a:t>
                      </a:r>
                      <a:endParaRPr lang="en-US" sz="9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43312336"/>
                  </a:ext>
                </a:extLst>
              </a:tr>
            </a:tbl>
          </a:graphicData>
        </a:graphic>
      </p:graphicFrame>
      <p:sp>
        <p:nvSpPr>
          <p:cNvPr id="6" name="Rectangle 5">
            <a:extLst>
              <a:ext uri="{FF2B5EF4-FFF2-40B4-BE49-F238E27FC236}">
                <a16:creationId xmlns:a16="http://schemas.microsoft.com/office/drawing/2014/main" id="{B3EF28D3-D0C3-1F4D-832B-61A18F42BDE2}"/>
              </a:ext>
            </a:extLst>
          </p:cNvPr>
          <p:cNvSpPr/>
          <p:nvPr/>
        </p:nvSpPr>
        <p:spPr>
          <a:xfrm>
            <a:off x="5641675" y="3830128"/>
            <a:ext cx="552091" cy="163902"/>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B90D759-61D6-7542-81A7-9F305A13AE68}"/>
              </a:ext>
            </a:extLst>
          </p:cNvPr>
          <p:cNvSpPr/>
          <p:nvPr/>
        </p:nvSpPr>
        <p:spPr>
          <a:xfrm>
            <a:off x="5638800" y="3991154"/>
            <a:ext cx="552091" cy="163902"/>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1D2BAD-4D48-674A-9F10-F9D7C5E5BAC2}"/>
              </a:ext>
            </a:extLst>
          </p:cNvPr>
          <p:cNvSpPr/>
          <p:nvPr/>
        </p:nvSpPr>
        <p:spPr>
          <a:xfrm>
            <a:off x="5653177" y="4393720"/>
            <a:ext cx="552091" cy="163902"/>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F663E8-B3A3-C343-9861-49ACA1B010E4}"/>
              </a:ext>
            </a:extLst>
          </p:cNvPr>
          <p:cNvSpPr/>
          <p:nvPr/>
        </p:nvSpPr>
        <p:spPr>
          <a:xfrm>
            <a:off x="6642339" y="1854679"/>
            <a:ext cx="552091" cy="163902"/>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DB66B6-C043-8847-8150-96570BBD956B}"/>
              </a:ext>
            </a:extLst>
          </p:cNvPr>
          <p:cNvSpPr/>
          <p:nvPr/>
        </p:nvSpPr>
        <p:spPr>
          <a:xfrm>
            <a:off x="6650967" y="2122098"/>
            <a:ext cx="1575758" cy="16965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13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050" name="Picture 2" descr="71 FREE Credits! for all new registered users at Oranum Exclusive Bonus:  Psychic Readings For $0.60 Minute … | Black wallpaper, Horror photos,  Photography wallpaper">
            <a:extLst>
              <a:ext uri="{FF2B5EF4-FFF2-40B4-BE49-F238E27FC236}">
                <a16:creationId xmlns:a16="http://schemas.microsoft.com/office/drawing/2014/main" id="{3321770C-3D5E-194E-98CD-2184EB076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0"/>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318406" y="-236765"/>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05</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587828" y="2379019"/>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results</a:t>
            </a:r>
          </a:p>
        </p:txBody>
      </p:sp>
    </p:spTree>
    <p:extLst>
      <p:ext uri="{BB962C8B-B14F-4D97-AF65-F5344CB8AC3E}">
        <p14:creationId xmlns:p14="http://schemas.microsoft.com/office/powerpoint/2010/main" val="367299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high performing model results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6" name="Picture 5" descr="Chart, bar chart, waterfall chart&#10;&#10;Description automatically generated">
            <a:extLst>
              <a:ext uri="{FF2B5EF4-FFF2-40B4-BE49-F238E27FC236}">
                <a16:creationId xmlns:a16="http://schemas.microsoft.com/office/drawing/2014/main" id="{C169590D-1F03-6D46-8C55-1538481FA2F8}"/>
              </a:ext>
            </a:extLst>
          </p:cNvPr>
          <p:cNvPicPr>
            <a:picLocks noChangeAspect="1"/>
          </p:cNvPicPr>
          <p:nvPr/>
        </p:nvPicPr>
        <p:blipFill>
          <a:blip r:embed="rId3"/>
          <a:stretch>
            <a:fillRect/>
          </a:stretch>
        </p:blipFill>
        <p:spPr>
          <a:xfrm>
            <a:off x="294376" y="1143480"/>
            <a:ext cx="3038756" cy="1798127"/>
          </a:xfrm>
          <a:prstGeom prst="rect">
            <a:avLst/>
          </a:prstGeom>
        </p:spPr>
      </p:pic>
      <p:pic>
        <p:nvPicPr>
          <p:cNvPr id="8" name="Picture 7" descr="Chart, waterfall chart&#10;&#10;Description automatically generated">
            <a:extLst>
              <a:ext uri="{FF2B5EF4-FFF2-40B4-BE49-F238E27FC236}">
                <a16:creationId xmlns:a16="http://schemas.microsoft.com/office/drawing/2014/main" id="{D226DA12-793F-CC4A-8308-CC375DBA3B7C}"/>
              </a:ext>
            </a:extLst>
          </p:cNvPr>
          <p:cNvPicPr>
            <a:picLocks noChangeAspect="1"/>
          </p:cNvPicPr>
          <p:nvPr/>
        </p:nvPicPr>
        <p:blipFill>
          <a:blip r:embed="rId4"/>
          <a:stretch>
            <a:fillRect/>
          </a:stretch>
        </p:blipFill>
        <p:spPr>
          <a:xfrm>
            <a:off x="284672" y="3063098"/>
            <a:ext cx="3030134" cy="1922969"/>
          </a:xfrm>
          <a:prstGeom prst="rect">
            <a:avLst/>
          </a:prstGeom>
        </p:spPr>
      </p:pic>
      <p:pic>
        <p:nvPicPr>
          <p:cNvPr id="10" name="Picture 9" descr="Chart, waterfall chart&#10;&#10;Description automatically generated">
            <a:extLst>
              <a:ext uri="{FF2B5EF4-FFF2-40B4-BE49-F238E27FC236}">
                <a16:creationId xmlns:a16="http://schemas.microsoft.com/office/drawing/2014/main" id="{8B8B1D73-66DE-734C-9034-06C86F91DD6A}"/>
              </a:ext>
            </a:extLst>
          </p:cNvPr>
          <p:cNvPicPr>
            <a:picLocks noChangeAspect="1"/>
          </p:cNvPicPr>
          <p:nvPr/>
        </p:nvPicPr>
        <p:blipFill>
          <a:blip r:embed="rId5"/>
          <a:stretch>
            <a:fillRect/>
          </a:stretch>
        </p:blipFill>
        <p:spPr>
          <a:xfrm>
            <a:off x="3974867" y="1481228"/>
            <a:ext cx="4057071" cy="2754342"/>
          </a:xfrm>
          <a:prstGeom prst="rect">
            <a:avLst/>
          </a:prstGeom>
        </p:spPr>
      </p:pic>
    </p:spTree>
    <p:extLst>
      <p:ext uri="{BB962C8B-B14F-4D97-AF65-F5344CB8AC3E}">
        <p14:creationId xmlns:p14="http://schemas.microsoft.com/office/powerpoint/2010/main" val="203938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779310" y="77049"/>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a:t>
            </a:r>
            <a:r>
              <a:rPr lang="en" dirty="0"/>
              <a:t>writer influence results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6" name="Picture 5" descr="Chart, calendar, bar chart&#10;&#10;Description automatically generated">
            <a:extLst>
              <a:ext uri="{FF2B5EF4-FFF2-40B4-BE49-F238E27FC236}">
                <a16:creationId xmlns:a16="http://schemas.microsoft.com/office/drawing/2014/main" id="{45016072-6900-4941-A1C3-C60E97CDC555}"/>
              </a:ext>
            </a:extLst>
          </p:cNvPr>
          <p:cNvPicPr>
            <a:picLocks noChangeAspect="1"/>
          </p:cNvPicPr>
          <p:nvPr/>
        </p:nvPicPr>
        <p:blipFill>
          <a:blip r:embed="rId3"/>
          <a:stretch>
            <a:fillRect/>
          </a:stretch>
        </p:blipFill>
        <p:spPr>
          <a:xfrm>
            <a:off x="6209182" y="155276"/>
            <a:ext cx="2645053" cy="4796287"/>
          </a:xfrm>
          <a:prstGeom prst="rect">
            <a:avLst/>
          </a:prstGeom>
        </p:spPr>
      </p:pic>
      <p:pic>
        <p:nvPicPr>
          <p:cNvPr id="9" name="Picture 8" descr="Graphical user interface, chart&#10;&#10;Description automatically generated with medium confidence">
            <a:extLst>
              <a:ext uri="{FF2B5EF4-FFF2-40B4-BE49-F238E27FC236}">
                <a16:creationId xmlns:a16="http://schemas.microsoft.com/office/drawing/2014/main" id="{1EB21492-D90E-E640-88F3-A5064BD26970}"/>
              </a:ext>
            </a:extLst>
          </p:cNvPr>
          <p:cNvPicPr/>
          <p:nvPr/>
        </p:nvPicPr>
        <p:blipFill>
          <a:blip r:embed="rId4"/>
          <a:stretch>
            <a:fillRect/>
          </a:stretch>
        </p:blipFill>
        <p:spPr>
          <a:xfrm>
            <a:off x="371816" y="1061049"/>
            <a:ext cx="5243980" cy="3416059"/>
          </a:xfrm>
          <a:prstGeom prst="rect">
            <a:avLst/>
          </a:prstGeom>
        </p:spPr>
      </p:pic>
    </p:spTree>
    <p:extLst>
      <p:ext uri="{BB962C8B-B14F-4D97-AF65-F5344CB8AC3E}">
        <p14:creationId xmlns:p14="http://schemas.microsoft.com/office/powerpoint/2010/main" val="3959203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310551" y="128807"/>
            <a:ext cx="8626415"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book topics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6" name="Picture 5" descr="Table&#10;&#10;Description automatically generated">
            <a:extLst>
              <a:ext uri="{FF2B5EF4-FFF2-40B4-BE49-F238E27FC236}">
                <a16:creationId xmlns:a16="http://schemas.microsoft.com/office/drawing/2014/main" id="{A3C716BE-0495-304C-83E1-BABD456F7C7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6224" y="801028"/>
            <a:ext cx="4821602" cy="958761"/>
          </a:xfrm>
          <a:prstGeom prst="rect">
            <a:avLst/>
          </a:prstGeom>
        </p:spPr>
      </p:pic>
      <p:pic>
        <p:nvPicPr>
          <p:cNvPr id="7" name="Picture 6" descr="Chart, bar chart&#10;&#10;Description automatically generated">
            <a:extLst>
              <a:ext uri="{FF2B5EF4-FFF2-40B4-BE49-F238E27FC236}">
                <a16:creationId xmlns:a16="http://schemas.microsoft.com/office/drawing/2014/main" id="{D5671D75-D0AB-AE45-B1E9-A554AB41B299}"/>
              </a:ext>
            </a:extLst>
          </p:cNvPr>
          <p:cNvPicPr/>
          <p:nvPr/>
        </p:nvPicPr>
        <p:blipFill>
          <a:blip r:embed="rId4"/>
          <a:stretch>
            <a:fillRect/>
          </a:stretch>
        </p:blipFill>
        <p:spPr>
          <a:xfrm>
            <a:off x="5615797" y="741871"/>
            <a:ext cx="3321169" cy="1673525"/>
          </a:xfrm>
          <a:prstGeom prst="rect">
            <a:avLst/>
          </a:prstGeom>
        </p:spPr>
      </p:pic>
      <p:pic>
        <p:nvPicPr>
          <p:cNvPr id="8" name="Picture 7" descr="Chart, scatter chart&#10;&#10;Description automatically generated">
            <a:extLst>
              <a:ext uri="{FF2B5EF4-FFF2-40B4-BE49-F238E27FC236}">
                <a16:creationId xmlns:a16="http://schemas.microsoft.com/office/drawing/2014/main" id="{CE9F4739-6E52-8A40-AA53-276AE07D8993}"/>
              </a:ext>
            </a:extLst>
          </p:cNvPr>
          <p:cNvPicPr/>
          <p:nvPr/>
        </p:nvPicPr>
        <p:blipFill>
          <a:blip r:embed="rId5"/>
          <a:stretch>
            <a:fillRect/>
          </a:stretch>
        </p:blipFill>
        <p:spPr>
          <a:xfrm>
            <a:off x="250729" y="1897811"/>
            <a:ext cx="5261550" cy="3107444"/>
          </a:xfrm>
          <a:prstGeom prst="rect">
            <a:avLst/>
          </a:prstGeom>
        </p:spPr>
      </p:pic>
    </p:spTree>
    <p:extLst>
      <p:ext uri="{BB962C8B-B14F-4D97-AF65-F5344CB8AC3E}">
        <p14:creationId xmlns:p14="http://schemas.microsoft.com/office/powerpoint/2010/main" val="4238436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author reviews and ratings</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pic>
        <p:nvPicPr>
          <p:cNvPr id="7" name="Picture 6" descr="Chart, bar chart&#10;&#10;Description automatically generated">
            <a:extLst>
              <a:ext uri="{FF2B5EF4-FFF2-40B4-BE49-F238E27FC236}">
                <a16:creationId xmlns:a16="http://schemas.microsoft.com/office/drawing/2014/main" id="{6A254C4C-1D9C-F440-8FBB-64B026C6921A}"/>
              </a:ext>
            </a:extLst>
          </p:cNvPr>
          <p:cNvPicPr>
            <a:picLocks noChangeAspect="1"/>
          </p:cNvPicPr>
          <p:nvPr/>
        </p:nvPicPr>
        <p:blipFill>
          <a:blip r:embed="rId3"/>
          <a:stretch>
            <a:fillRect/>
          </a:stretch>
        </p:blipFill>
        <p:spPr>
          <a:xfrm>
            <a:off x="141408" y="1117494"/>
            <a:ext cx="3442502" cy="1789370"/>
          </a:xfrm>
          <a:prstGeom prst="rect">
            <a:avLst/>
          </a:prstGeom>
        </p:spPr>
      </p:pic>
      <p:pic>
        <p:nvPicPr>
          <p:cNvPr id="8" name="Picture 7" descr="Chart, bar chart&#10;&#10;Description automatically generated">
            <a:extLst>
              <a:ext uri="{FF2B5EF4-FFF2-40B4-BE49-F238E27FC236}">
                <a16:creationId xmlns:a16="http://schemas.microsoft.com/office/drawing/2014/main" id="{A8690D41-351D-1746-9A31-DF873EF2C768}"/>
              </a:ext>
            </a:extLst>
          </p:cNvPr>
          <p:cNvPicPr>
            <a:picLocks noChangeAspect="1"/>
          </p:cNvPicPr>
          <p:nvPr/>
        </p:nvPicPr>
        <p:blipFill>
          <a:blip r:embed="rId4"/>
          <a:stretch>
            <a:fillRect/>
          </a:stretch>
        </p:blipFill>
        <p:spPr>
          <a:xfrm>
            <a:off x="387539" y="3061179"/>
            <a:ext cx="3200400" cy="1549902"/>
          </a:xfrm>
          <a:prstGeom prst="rect">
            <a:avLst/>
          </a:prstGeom>
        </p:spPr>
      </p:pic>
      <p:pic>
        <p:nvPicPr>
          <p:cNvPr id="9" name="Picture 8" descr="Chart, scatter chart&#10;&#10;Description automatically generated">
            <a:extLst>
              <a:ext uri="{FF2B5EF4-FFF2-40B4-BE49-F238E27FC236}">
                <a16:creationId xmlns:a16="http://schemas.microsoft.com/office/drawing/2014/main" id="{D44DAF40-6313-B248-AE73-D46FCC31EF38}"/>
              </a:ext>
            </a:extLst>
          </p:cNvPr>
          <p:cNvPicPr/>
          <p:nvPr/>
        </p:nvPicPr>
        <p:blipFill>
          <a:blip r:embed="rId5"/>
          <a:stretch>
            <a:fillRect/>
          </a:stretch>
        </p:blipFill>
        <p:spPr>
          <a:xfrm>
            <a:off x="3775766" y="1293605"/>
            <a:ext cx="5235671" cy="3120390"/>
          </a:xfrm>
          <a:prstGeom prst="rect">
            <a:avLst/>
          </a:prstGeom>
        </p:spPr>
      </p:pic>
    </p:spTree>
    <p:extLst>
      <p:ext uri="{BB962C8B-B14F-4D97-AF65-F5344CB8AC3E}">
        <p14:creationId xmlns:p14="http://schemas.microsoft.com/office/powerpoint/2010/main" val="3551960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3074" name="Picture 2" descr="100 Creepy Hand-Picked Horror Wallpapers — Smashing Magazine">
            <a:extLst>
              <a:ext uri="{FF2B5EF4-FFF2-40B4-BE49-F238E27FC236}">
                <a16:creationId xmlns:a16="http://schemas.microsoft.com/office/drawing/2014/main" id="{45DA78C2-6B40-A54A-B3D9-4091945BD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67" y="13897"/>
            <a:ext cx="7940562" cy="512960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6188529" y="-595994"/>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06</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6878950" y="2041662"/>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conclusion</a:t>
            </a:r>
          </a:p>
        </p:txBody>
      </p:sp>
    </p:spTree>
    <p:extLst>
      <p:ext uri="{BB962C8B-B14F-4D97-AF65-F5344CB8AC3E}">
        <p14:creationId xmlns:p14="http://schemas.microsoft.com/office/powerpoint/2010/main" val="364647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695807"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conclusion</a:t>
            </a:r>
            <a:r>
              <a:rPr lang="en" sz="3500" b="0" dirty="0">
                <a:latin typeface="Bebas Neue"/>
                <a:ea typeface="Bebas Neue"/>
                <a:cs typeface="Bebas Neue"/>
                <a:sym typeface="Bebas Neue"/>
              </a:rPr>
              <a:t>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sp>
        <p:nvSpPr>
          <p:cNvPr id="3" name="Text Placeholder 2">
            <a:extLst>
              <a:ext uri="{FF2B5EF4-FFF2-40B4-BE49-F238E27FC236}">
                <a16:creationId xmlns:a16="http://schemas.microsoft.com/office/drawing/2014/main" id="{352C4878-CD2F-D948-816D-F394C1B51919}"/>
              </a:ext>
            </a:extLst>
          </p:cNvPr>
          <p:cNvSpPr>
            <a:spLocks noGrp="1"/>
          </p:cNvSpPr>
          <p:nvPr>
            <p:ph type="body" idx="1"/>
          </p:nvPr>
        </p:nvSpPr>
        <p:spPr>
          <a:xfrm>
            <a:off x="917331" y="1356472"/>
            <a:ext cx="7671498" cy="2866800"/>
          </a:xfrm>
        </p:spPr>
        <p:txBody>
          <a:bodyPr/>
          <a:lstStyle/>
          <a:p>
            <a:r>
              <a:rPr lang="en-US" sz="2400" dirty="0"/>
              <a:t>Very accurate in determining who wrote what</a:t>
            </a:r>
          </a:p>
          <a:p>
            <a:r>
              <a:rPr lang="en-US" sz="2400" dirty="0"/>
              <a:t>Most influential were Blackwood, Stoker and Poe</a:t>
            </a:r>
          </a:p>
          <a:p>
            <a:r>
              <a:rPr lang="en-US" sz="2400" dirty="0"/>
              <a:t>Poe influenced Blackwood and James works</a:t>
            </a:r>
          </a:p>
          <a:p>
            <a:r>
              <a:rPr lang="en-US" sz="2400" dirty="0"/>
              <a:t>Stoker influenced James</a:t>
            </a:r>
          </a:p>
          <a:p>
            <a:r>
              <a:rPr lang="en-US" sz="2400" dirty="0"/>
              <a:t>Blackwood and Poe shared similar vocabulary</a:t>
            </a:r>
            <a:endParaRPr lang="en-US" sz="1800" dirty="0"/>
          </a:p>
          <a:p>
            <a:endParaRPr lang="en-US" dirty="0"/>
          </a:p>
          <a:p>
            <a:endParaRPr lang="en-US" dirty="0"/>
          </a:p>
        </p:txBody>
      </p:sp>
    </p:spTree>
    <p:extLst>
      <p:ext uri="{BB962C8B-B14F-4D97-AF65-F5344CB8AC3E}">
        <p14:creationId xmlns:p14="http://schemas.microsoft.com/office/powerpoint/2010/main" val="3279362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
        <p:cNvGrpSpPr/>
        <p:nvPr/>
      </p:nvGrpSpPr>
      <p:grpSpPr>
        <a:xfrm>
          <a:off x="0" y="0"/>
          <a:ext cx="0" cy="0"/>
          <a:chOff x="0" y="0"/>
          <a:chExt cx="0" cy="0"/>
        </a:xfrm>
      </p:grpSpPr>
      <p:pic>
        <p:nvPicPr>
          <p:cNvPr id="4" name="Picture 3" descr="A forest at night&#10;&#10;Description automatically generated with low confidence">
            <a:extLst>
              <a:ext uri="{FF2B5EF4-FFF2-40B4-BE49-F238E27FC236}">
                <a16:creationId xmlns:a16="http://schemas.microsoft.com/office/drawing/2014/main" id="{F24E3AC9-27EF-F540-86DA-0D505E0FB64F}"/>
              </a:ext>
            </a:extLst>
          </p:cNvPr>
          <p:cNvPicPr>
            <a:picLocks noChangeAspect="1"/>
          </p:cNvPicPr>
          <p:nvPr/>
        </p:nvPicPr>
        <p:blipFill>
          <a:blip r:embed="rId3"/>
          <a:stretch>
            <a:fillRect/>
          </a:stretch>
        </p:blipFill>
        <p:spPr>
          <a:xfrm>
            <a:off x="0" y="0"/>
            <a:ext cx="9144000" cy="5143500"/>
          </a:xfrm>
          <a:prstGeom prst="rect">
            <a:avLst/>
          </a:prstGeom>
        </p:spPr>
      </p:pic>
      <p:sp>
        <p:nvSpPr>
          <p:cNvPr id="198" name="Google Shape;198;p37"/>
          <p:cNvSpPr/>
          <p:nvPr/>
        </p:nvSpPr>
        <p:spPr>
          <a:xfrm>
            <a:off x="4649238" y="1199946"/>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7"/>
          <p:cNvSpPr/>
          <p:nvPr/>
        </p:nvSpPr>
        <p:spPr>
          <a:xfrm>
            <a:off x="4633834" y="3181584"/>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7"/>
          <p:cNvSpPr/>
          <p:nvPr/>
        </p:nvSpPr>
        <p:spPr>
          <a:xfrm>
            <a:off x="600999" y="1123694"/>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7"/>
          <p:cNvSpPr txBox="1">
            <a:spLocks noGrp="1"/>
          </p:cNvSpPr>
          <p:nvPr>
            <p:ph type="title"/>
          </p:nvPr>
        </p:nvSpPr>
        <p:spPr>
          <a:xfrm>
            <a:off x="720000" y="387600"/>
            <a:ext cx="7704000" cy="8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solidFill>
                  <a:schemeClr val="accent1"/>
                </a:solidFill>
              </a:rPr>
              <a:t>·</a:t>
            </a:r>
            <a:r>
              <a:rPr lang="en" b="0" dirty="0">
                <a:solidFill>
                  <a:schemeClr val="lt1"/>
                </a:solidFill>
              </a:rPr>
              <a:t> h</a:t>
            </a:r>
            <a:r>
              <a:rPr lang="en" dirty="0"/>
              <a:t>orror passage project</a:t>
            </a:r>
            <a:r>
              <a:rPr lang="en" b="0" dirty="0">
                <a:solidFill>
                  <a:schemeClr val="accent1"/>
                </a:solidFill>
              </a:rPr>
              <a:t>·</a:t>
            </a:r>
            <a:endParaRPr b="0" dirty="0">
              <a:solidFill>
                <a:schemeClr val="accent1"/>
              </a:solidFill>
            </a:endParaRPr>
          </a:p>
        </p:txBody>
      </p:sp>
      <p:sp>
        <p:nvSpPr>
          <p:cNvPr id="202" name="Google Shape;202;p37"/>
          <p:cNvSpPr txBox="1">
            <a:spLocks noGrp="1"/>
          </p:cNvSpPr>
          <p:nvPr>
            <p:ph type="subTitle" idx="1"/>
          </p:nvPr>
        </p:nvSpPr>
        <p:spPr>
          <a:xfrm>
            <a:off x="5554291" y="1275149"/>
            <a:ext cx="2785912"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models</a:t>
            </a:r>
            <a:endParaRPr dirty="0"/>
          </a:p>
        </p:txBody>
      </p:sp>
      <p:sp>
        <p:nvSpPr>
          <p:cNvPr id="204" name="Google Shape;204;p37"/>
          <p:cNvSpPr txBox="1">
            <a:spLocks noGrp="1"/>
          </p:cNvSpPr>
          <p:nvPr>
            <p:ph type="title" idx="3"/>
          </p:nvPr>
        </p:nvSpPr>
        <p:spPr>
          <a:xfrm>
            <a:off x="4649235" y="1275846"/>
            <a:ext cx="6438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5" name="Google Shape;205;p37"/>
          <p:cNvSpPr txBox="1">
            <a:spLocks noGrp="1"/>
          </p:cNvSpPr>
          <p:nvPr>
            <p:ph type="subTitle" idx="4"/>
          </p:nvPr>
        </p:nvSpPr>
        <p:spPr>
          <a:xfrm>
            <a:off x="1507621" y="1239719"/>
            <a:ext cx="26289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definition</a:t>
            </a:r>
            <a:endParaRPr dirty="0"/>
          </a:p>
        </p:txBody>
      </p:sp>
      <p:sp>
        <p:nvSpPr>
          <p:cNvPr id="207" name="Google Shape;207;p37"/>
          <p:cNvSpPr txBox="1">
            <a:spLocks noGrp="1"/>
          </p:cNvSpPr>
          <p:nvPr>
            <p:ph type="title" idx="6"/>
          </p:nvPr>
        </p:nvSpPr>
        <p:spPr>
          <a:xfrm>
            <a:off x="600984" y="1199594"/>
            <a:ext cx="6438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8" name="Google Shape;208;p37"/>
          <p:cNvSpPr txBox="1">
            <a:spLocks noGrp="1"/>
          </p:cNvSpPr>
          <p:nvPr>
            <p:ph type="subTitle" idx="7"/>
          </p:nvPr>
        </p:nvSpPr>
        <p:spPr>
          <a:xfrm>
            <a:off x="5573435" y="3240110"/>
            <a:ext cx="2963636"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10" name="Google Shape;210;p37"/>
          <p:cNvSpPr txBox="1">
            <a:spLocks noGrp="1"/>
          </p:cNvSpPr>
          <p:nvPr>
            <p:ph type="title" idx="9"/>
          </p:nvPr>
        </p:nvSpPr>
        <p:spPr>
          <a:xfrm>
            <a:off x="4633831" y="3257484"/>
            <a:ext cx="6438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11" name="Google Shape;211;p37"/>
          <p:cNvSpPr txBox="1">
            <a:spLocks noGrp="1"/>
          </p:cNvSpPr>
          <p:nvPr>
            <p:ph type="subTitle" idx="13"/>
          </p:nvPr>
        </p:nvSpPr>
        <p:spPr>
          <a:xfrm>
            <a:off x="1554296" y="2280265"/>
            <a:ext cx="199922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a:t>
            </a:r>
            <a:endParaRPr dirty="0"/>
          </a:p>
        </p:txBody>
      </p:sp>
      <p:sp>
        <p:nvSpPr>
          <p:cNvPr id="213" name="Google Shape;213;p37"/>
          <p:cNvSpPr/>
          <p:nvPr/>
        </p:nvSpPr>
        <p:spPr>
          <a:xfrm>
            <a:off x="623181" y="2156425"/>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7"/>
          <p:cNvSpPr txBox="1">
            <a:spLocks noGrp="1"/>
          </p:cNvSpPr>
          <p:nvPr>
            <p:ph type="title" idx="15"/>
          </p:nvPr>
        </p:nvSpPr>
        <p:spPr>
          <a:xfrm>
            <a:off x="623178" y="2232325"/>
            <a:ext cx="6438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 name="Google Shape;211;p37">
            <a:extLst>
              <a:ext uri="{FF2B5EF4-FFF2-40B4-BE49-F238E27FC236}">
                <a16:creationId xmlns:a16="http://schemas.microsoft.com/office/drawing/2014/main" id="{774091FB-0104-1E41-BFF7-883D88D6F781}"/>
              </a:ext>
            </a:extLst>
          </p:cNvPr>
          <p:cNvSpPr txBox="1">
            <a:spLocks/>
          </p:cNvSpPr>
          <p:nvPr/>
        </p:nvSpPr>
        <p:spPr>
          <a:xfrm>
            <a:off x="1551420" y="3286680"/>
            <a:ext cx="1999220"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Oxygen"/>
              <a:buNone/>
              <a:defRPr sz="2200" b="0" i="0" u="none" strike="noStrike" cap="none">
                <a:solidFill>
                  <a:schemeClr val="lt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9pPr>
          </a:lstStyle>
          <a:p>
            <a:pPr marL="0" indent="0"/>
            <a:r>
              <a:rPr lang="en-US" dirty="0"/>
              <a:t>data</a:t>
            </a:r>
          </a:p>
        </p:txBody>
      </p:sp>
      <p:sp>
        <p:nvSpPr>
          <p:cNvPr id="26" name="Google Shape;213;p37">
            <a:extLst>
              <a:ext uri="{FF2B5EF4-FFF2-40B4-BE49-F238E27FC236}">
                <a16:creationId xmlns:a16="http://schemas.microsoft.com/office/drawing/2014/main" id="{33C5E40C-5305-C84F-8CC9-DB059164A481}"/>
              </a:ext>
            </a:extLst>
          </p:cNvPr>
          <p:cNvSpPr/>
          <p:nvPr/>
        </p:nvSpPr>
        <p:spPr>
          <a:xfrm>
            <a:off x="620305" y="3162840"/>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4;p37">
            <a:extLst>
              <a:ext uri="{FF2B5EF4-FFF2-40B4-BE49-F238E27FC236}">
                <a16:creationId xmlns:a16="http://schemas.microsoft.com/office/drawing/2014/main" id="{F6AEF8DC-A512-EF40-A0F3-ED04EBB66A63}"/>
              </a:ext>
            </a:extLst>
          </p:cNvPr>
          <p:cNvSpPr txBox="1">
            <a:spLocks/>
          </p:cNvSpPr>
          <p:nvPr/>
        </p:nvSpPr>
        <p:spPr>
          <a:xfrm>
            <a:off x="620302" y="3238740"/>
            <a:ext cx="6438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Bebas Neue"/>
              <a:buNone/>
              <a:defRPr sz="32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2pPr>
            <a:lvl3pPr marR="0" lvl="2"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3pPr>
            <a:lvl4pPr marR="0" lvl="3"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4pPr>
            <a:lvl5pPr marR="0" lvl="4"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5pPr>
            <a:lvl6pPr marR="0" lvl="5"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6pPr>
            <a:lvl7pPr marR="0" lvl="6"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7pPr>
            <a:lvl8pPr marR="0" lvl="7"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8pPr>
            <a:lvl9pPr marR="0" lvl="8"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9pPr>
          </a:lstStyle>
          <a:p>
            <a:r>
              <a:rPr lang="en" dirty="0"/>
              <a:t>03</a:t>
            </a:r>
          </a:p>
        </p:txBody>
      </p:sp>
      <p:sp>
        <p:nvSpPr>
          <p:cNvPr id="30" name="Google Shape;198;p37">
            <a:extLst>
              <a:ext uri="{FF2B5EF4-FFF2-40B4-BE49-F238E27FC236}">
                <a16:creationId xmlns:a16="http://schemas.microsoft.com/office/drawing/2014/main" id="{AE8C5760-5A20-1C42-81E8-1E5FD2D6FBCB}"/>
              </a:ext>
            </a:extLst>
          </p:cNvPr>
          <p:cNvSpPr/>
          <p:nvPr/>
        </p:nvSpPr>
        <p:spPr>
          <a:xfrm>
            <a:off x="4620483" y="2163229"/>
            <a:ext cx="643800" cy="6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2;p37">
            <a:extLst>
              <a:ext uri="{FF2B5EF4-FFF2-40B4-BE49-F238E27FC236}">
                <a16:creationId xmlns:a16="http://schemas.microsoft.com/office/drawing/2014/main" id="{3DE8A83D-6009-D247-91B3-521A1FAE2844}"/>
              </a:ext>
            </a:extLst>
          </p:cNvPr>
          <p:cNvSpPr txBox="1">
            <a:spLocks/>
          </p:cNvSpPr>
          <p:nvPr/>
        </p:nvSpPr>
        <p:spPr>
          <a:xfrm>
            <a:off x="5525536" y="2238432"/>
            <a:ext cx="2785912"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Oxygen"/>
              <a:buNone/>
              <a:defRPr sz="2200" b="0" i="0" u="none" strike="noStrike" cap="none">
                <a:solidFill>
                  <a:schemeClr val="lt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lt1"/>
              </a:buClr>
              <a:buSzPts val="1400"/>
              <a:buFont typeface="Oxygen"/>
              <a:buNone/>
              <a:defRPr sz="2200" b="0" i="0" u="none" strike="noStrike" cap="none">
                <a:solidFill>
                  <a:schemeClr val="lt1"/>
                </a:solidFill>
                <a:latin typeface="Bebas Neue"/>
                <a:ea typeface="Bebas Neue"/>
                <a:cs typeface="Bebas Neue"/>
                <a:sym typeface="Bebas Neue"/>
              </a:defRPr>
            </a:lvl9pPr>
          </a:lstStyle>
          <a:p>
            <a:pPr marL="0" indent="0"/>
            <a:r>
              <a:rPr lang="en-US" dirty="0"/>
              <a:t>results</a:t>
            </a:r>
          </a:p>
        </p:txBody>
      </p:sp>
      <p:sp>
        <p:nvSpPr>
          <p:cNvPr id="32" name="Google Shape;204;p37">
            <a:extLst>
              <a:ext uri="{FF2B5EF4-FFF2-40B4-BE49-F238E27FC236}">
                <a16:creationId xmlns:a16="http://schemas.microsoft.com/office/drawing/2014/main" id="{1C04AA78-CFC3-3A48-BB66-713625806D40}"/>
              </a:ext>
            </a:extLst>
          </p:cNvPr>
          <p:cNvSpPr txBox="1">
            <a:spLocks/>
          </p:cNvSpPr>
          <p:nvPr/>
        </p:nvSpPr>
        <p:spPr>
          <a:xfrm>
            <a:off x="4620480" y="2239129"/>
            <a:ext cx="6438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Bebas Neue"/>
              <a:buNone/>
              <a:defRPr sz="32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2pPr>
            <a:lvl3pPr marR="0" lvl="2"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3pPr>
            <a:lvl4pPr marR="0" lvl="3"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4pPr>
            <a:lvl5pPr marR="0" lvl="4"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5pPr>
            <a:lvl6pPr marR="0" lvl="5"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6pPr>
            <a:lvl7pPr marR="0" lvl="6"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7pPr>
            <a:lvl8pPr marR="0" lvl="7"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8pPr>
            <a:lvl9pPr marR="0" lvl="8" algn="ctr" rtl="0">
              <a:lnSpc>
                <a:spcPct val="100000"/>
              </a:lnSpc>
              <a:spcBef>
                <a:spcPts val="0"/>
              </a:spcBef>
              <a:spcAft>
                <a:spcPts val="0"/>
              </a:spcAft>
              <a:buClr>
                <a:schemeClr val="accent1"/>
              </a:buClr>
              <a:buSzPts val="2000"/>
              <a:buFont typeface="Do Hyeon"/>
              <a:buNone/>
              <a:defRPr sz="2000" b="1" i="0" u="none" strike="noStrike" cap="none">
                <a:solidFill>
                  <a:schemeClr val="accent1"/>
                </a:solidFill>
                <a:latin typeface="Do Hyeon"/>
                <a:ea typeface="Do Hyeon"/>
                <a:cs typeface="Do Hyeon"/>
                <a:sym typeface="Do Hyeon"/>
              </a:defRPr>
            </a:lvl9pPr>
          </a:lstStyle>
          <a:p>
            <a:r>
              <a:rPr lang="en" dirty="0"/>
              <a:t>05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B692C-0C2E-496F-9E2F-D55644871C0A}"/>
              </a:ext>
            </a:extLst>
          </p:cNvPr>
          <p:cNvSpPr>
            <a:spLocks noGrp="1"/>
          </p:cNvSpPr>
          <p:nvPr>
            <p:ph type="title"/>
          </p:nvPr>
        </p:nvSpPr>
        <p:spPr/>
        <p:txBody>
          <a:bodyPr/>
          <a:lstStyle/>
          <a:p>
            <a:r>
              <a:rPr lang="en" dirty="0">
                <a:solidFill>
                  <a:schemeClr val="accent1"/>
                </a:solidFill>
              </a:rPr>
              <a:t>·</a:t>
            </a:r>
            <a:r>
              <a:rPr lang="en" dirty="0"/>
              <a:t> w</a:t>
            </a:r>
            <a:r>
              <a:rPr lang="en-US" dirty="0" err="1"/>
              <a:t>riting</a:t>
            </a:r>
            <a:r>
              <a:rPr lang="en-US" dirty="0"/>
              <a:t> </a:t>
            </a:r>
            <a:r>
              <a:rPr lang="en-US" dirty="0" err="1"/>
              <a:t>olympics</a:t>
            </a:r>
            <a:r>
              <a:rPr lang="en" dirty="0">
                <a:solidFill>
                  <a:schemeClr val="accent1"/>
                </a:solidFill>
              </a:rPr>
              <a:t> ·</a:t>
            </a:r>
            <a:r>
              <a:rPr lang="en" dirty="0"/>
              <a:t> </a:t>
            </a:r>
            <a:endParaRPr lang="en-US" dirty="0"/>
          </a:p>
        </p:txBody>
      </p:sp>
      <p:pic>
        <p:nvPicPr>
          <p:cNvPr id="5" name="Picture 4">
            <a:extLst>
              <a:ext uri="{FF2B5EF4-FFF2-40B4-BE49-F238E27FC236}">
                <a16:creationId xmlns:a16="http://schemas.microsoft.com/office/drawing/2014/main" id="{689EB1C3-A096-4FE9-8CBC-6E91C5233294}"/>
              </a:ext>
            </a:extLst>
          </p:cNvPr>
          <p:cNvPicPr>
            <a:picLocks noChangeAspect="1"/>
          </p:cNvPicPr>
          <p:nvPr/>
        </p:nvPicPr>
        <p:blipFill>
          <a:blip r:embed="rId3"/>
          <a:stretch>
            <a:fillRect/>
          </a:stretch>
        </p:blipFill>
        <p:spPr>
          <a:xfrm>
            <a:off x="1107461" y="1210239"/>
            <a:ext cx="7103865" cy="2435184"/>
          </a:xfrm>
          <a:prstGeom prst="rect">
            <a:avLst/>
          </a:prstGeom>
        </p:spPr>
      </p:pic>
      <p:sp>
        <p:nvSpPr>
          <p:cNvPr id="2" name="TextBox 1">
            <a:extLst>
              <a:ext uri="{FF2B5EF4-FFF2-40B4-BE49-F238E27FC236}">
                <a16:creationId xmlns:a16="http://schemas.microsoft.com/office/drawing/2014/main" id="{C0AFE5FE-053C-0C44-B2AA-E62C42FE89D2}"/>
              </a:ext>
            </a:extLst>
          </p:cNvPr>
          <p:cNvSpPr txBox="1"/>
          <p:nvPr/>
        </p:nvSpPr>
        <p:spPr>
          <a:xfrm>
            <a:off x="1006867" y="3123344"/>
            <a:ext cx="1869897" cy="2123658"/>
          </a:xfrm>
          <a:prstGeom prst="rect">
            <a:avLst/>
          </a:prstGeom>
          <a:noFill/>
        </p:spPr>
        <p:txBody>
          <a:bodyPr wrap="square" rtlCol="0">
            <a:spAutoFit/>
          </a:bodyPr>
          <a:lstStyle/>
          <a:p>
            <a:r>
              <a:rPr lang="en-US" sz="1200" b="1" i="1" dirty="0">
                <a:solidFill>
                  <a:srgbClr val="C00000"/>
                </a:solidFill>
              </a:rPr>
              <a:t>Blackwood</a:t>
            </a:r>
          </a:p>
          <a:p>
            <a:r>
              <a:rPr lang="en-US" sz="1200" i="1" dirty="0">
                <a:solidFill>
                  <a:srgbClr val="C00000"/>
                </a:solidFill>
              </a:rPr>
              <a:t>Rating: 5</a:t>
            </a:r>
            <a:br>
              <a:rPr lang="en-US" sz="1200" i="1" dirty="0">
                <a:solidFill>
                  <a:srgbClr val="C00000"/>
                </a:solidFill>
              </a:rPr>
            </a:br>
            <a:r>
              <a:rPr lang="en-US" sz="1200" i="1" dirty="0">
                <a:solidFill>
                  <a:srgbClr val="C00000"/>
                </a:solidFill>
              </a:rPr>
              <a:t>”He slowly draws the reader into a downward spiral of dread and terror. This ability to arouse and sustain terror is what is truly remarkable about Blackwood’s writing.”</a:t>
            </a:r>
            <a:br>
              <a:rPr lang="en-US" sz="1200" i="1" dirty="0">
                <a:solidFill>
                  <a:srgbClr val="C00000"/>
                </a:solidFill>
              </a:rPr>
            </a:br>
            <a:endParaRPr lang="en-US" sz="1200" i="1" dirty="0">
              <a:solidFill>
                <a:srgbClr val="C00000"/>
              </a:solidFill>
            </a:endParaRPr>
          </a:p>
        </p:txBody>
      </p:sp>
      <p:sp>
        <p:nvSpPr>
          <p:cNvPr id="6" name="TextBox 5">
            <a:extLst>
              <a:ext uri="{FF2B5EF4-FFF2-40B4-BE49-F238E27FC236}">
                <a16:creationId xmlns:a16="http://schemas.microsoft.com/office/drawing/2014/main" id="{FB23CBB0-072E-D949-A234-C989DDE19AAA}"/>
              </a:ext>
            </a:extLst>
          </p:cNvPr>
          <p:cNvSpPr txBox="1"/>
          <p:nvPr/>
        </p:nvSpPr>
        <p:spPr>
          <a:xfrm>
            <a:off x="2854503" y="3121632"/>
            <a:ext cx="1869897" cy="1015663"/>
          </a:xfrm>
          <a:prstGeom prst="rect">
            <a:avLst/>
          </a:prstGeom>
          <a:noFill/>
        </p:spPr>
        <p:txBody>
          <a:bodyPr wrap="square" rtlCol="0">
            <a:spAutoFit/>
          </a:bodyPr>
          <a:lstStyle/>
          <a:p>
            <a:r>
              <a:rPr lang="en-US" sz="1200" b="1" i="1" dirty="0">
                <a:solidFill>
                  <a:srgbClr val="C00000"/>
                </a:solidFill>
              </a:rPr>
              <a:t>James</a:t>
            </a:r>
          </a:p>
          <a:p>
            <a:r>
              <a:rPr lang="en-US" sz="1200" i="1" dirty="0">
                <a:solidFill>
                  <a:srgbClr val="C00000"/>
                </a:solidFill>
              </a:rPr>
              <a:t>Rating: 5</a:t>
            </a:r>
            <a:br>
              <a:rPr lang="en-US" sz="1200" i="1" dirty="0">
                <a:solidFill>
                  <a:srgbClr val="C00000"/>
                </a:solidFill>
              </a:rPr>
            </a:br>
            <a:r>
              <a:rPr lang="en-US" sz="1200" i="1" dirty="0">
                <a:solidFill>
                  <a:srgbClr val="C00000"/>
                </a:solidFill>
              </a:rPr>
              <a:t>”Understated creepiness at its best.”</a:t>
            </a:r>
            <a:br>
              <a:rPr lang="en-US" sz="1200" i="1" dirty="0">
                <a:solidFill>
                  <a:srgbClr val="C00000"/>
                </a:solidFill>
              </a:rPr>
            </a:br>
            <a:endParaRPr lang="en-US" sz="1200" i="1" dirty="0">
              <a:solidFill>
                <a:srgbClr val="C00000"/>
              </a:solidFill>
            </a:endParaRPr>
          </a:p>
        </p:txBody>
      </p:sp>
      <p:sp>
        <p:nvSpPr>
          <p:cNvPr id="7" name="TextBox 6">
            <a:extLst>
              <a:ext uri="{FF2B5EF4-FFF2-40B4-BE49-F238E27FC236}">
                <a16:creationId xmlns:a16="http://schemas.microsoft.com/office/drawing/2014/main" id="{2970C319-FC2D-D444-B6B8-90DB58D2569E}"/>
              </a:ext>
            </a:extLst>
          </p:cNvPr>
          <p:cNvSpPr txBox="1"/>
          <p:nvPr/>
        </p:nvSpPr>
        <p:spPr>
          <a:xfrm>
            <a:off x="6602858" y="3161016"/>
            <a:ext cx="1869897" cy="1200329"/>
          </a:xfrm>
          <a:prstGeom prst="rect">
            <a:avLst/>
          </a:prstGeom>
          <a:noFill/>
        </p:spPr>
        <p:txBody>
          <a:bodyPr wrap="square" rtlCol="0">
            <a:spAutoFit/>
          </a:bodyPr>
          <a:lstStyle/>
          <a:p>
            <a:r>
              <a:rPr lang="en-US" sz="1200" b="1" i="1" dirty="0">
                <a:solidFill>
                  <a:srgbClr val="C00000"/>
                </a:solidFill>
              </a:rPr>
              <a:t>Stoker</a:t>
            </a:r>
          </a:p>
          <a:p>
            <a:r>
              <a:rPr lang="en-US" sz="1200" i="1" dirty="0">
                <a:solidFill>
                  <a:srgbClr val="C00000"/>
                </a:solidFill>
              </a:rPr>
              <a:t>Rating: 5</a:t>
            </a:r>
            <a:br>
              <a:rPr lang="en-US" sz="1200" i="1" dirty="0">
                <a:solidFill>
                  <a:srgbClr val="C00000"/>
                </a:solidFill>
              </a:rPr>
            </a:br>
            <a:r>
              <a:rPr lang="en-US" sz="1200" i="1" dirty="0">
                <a:solidFill>
                  <a:srgbClr val="C00000"/>
                </a:solidFill>
              </a:rPr>
              <a:t>”I am obsessed. This was bloody fantastic (pun intended).”</a:t>
            </a:r>
            <a:br>
              <a:rPr lang="en-US" sz="1200" i="1" dirty="0">
                <a:solidFill>
                  <a:srgbClr val="C00000"/>
                </a:solidFill>
              </a:rPr>
            </a:br>
            <a:endParaRPr lang="en-US" sz="1200" i="1" dirty="0">
              <a:solidFill>
                <a:srgbClr val="C00000"/>
              </a:solidFill>
            </a:endParaRPr>
          </a:p>
        </p:txBody>
      </p:sp>
      <p:sp>
        <p:nvSpPr>
          <p:cNvPr id="8" name="TextBox 7">
            <a:extLst>
              <a:ext uri="{FF2B5EF4-FFF2-40B4-BE49-F238E27FC236}">
                <a16:creationId xmlns:a16="http://schemas.microsoft.com/office/drawing/2014/main" id="{615156DB-283A-1A4D-B360-F4EC05522233}"/>
              </a:ext>
            </a:extLst>
          </p:cNvPr>
          <p:cNvSpPr txBox="1"/>
          <p:nvPr/>
        </p:nvSpPr>
        <p:spPr>
          <a:xfrm>
            <a:off x="4895636" y="3118207"/>
            <a:ext cx="1869897" cy="1015663"/>
          </a:xfrm>
          <a:prstGeom prst="rect">
            <a:avLst/>
          </a:prstGeom>
          <a:noFill/>
        </p:spPr>
        <p:txBody>
          <a:bodyPr wrap="square" rtlCol="0">
            <a:spAutoFit/>
          </a:bodyPr>
          <a:lstStyle/>
          <a:p>
            <a:r>
              <a:rPr lang="en-US" sz="1200" b="1" i="1" dirty="0">
                <a:solidFill>
                  <a:srgbClr val="C00000"/>
                </a:solidFill>
              </a:rPr>
              <a:t>Poe</a:t>
            </a:r>
          </a:p>
          <a:p>
            <a:r>
              <a:rPr lang="en-US" sz="1200" i="1" dirty="0">
                <a:solidFill>
                  <a:srgbClr val="C00000"/>
                </a:solidFill>
              </a:rPr>
              <a:t>Rating: 5</a:t>
            </a:r>
            <a:br>
              <a:rPr lang="en-US" sz="1200" i="1" dirty="0">
                <a:solidFill>
                  <a:srgbClr val="C00000"/>
                </a:solidFill>
              </a:rPr>
            </a:br>
            <a:r>
              <a:rPr lang="en-US" sz="1200" i="1" dirty="0">
                <a:solidFill>
                  <a:srgbClr val="C00000"/>
                </a:solidFill>
              </a:rPr>
              <a:t>”I love Edgar Allen Poe - what a storyteller!”</a:t>
            </a:r>
            <a:br>
              <a:rPr lang="en-US" sz="1200" i="1" dirty="0">
                <a:solidFill>
                  <a:srgbClr val="C00000"/>
                </a:solidFill>
              </a:rPr>
            </a:br>
            <a:endParaRPr lang="en-US" sz="1200" i="1" dirty="0">
              <a:solidFill>
                <a:srgbClr val="C00000"/>
              </a:solidFill>
            </a:endParaRPr>
          </a:p>
        </p:txBody>
      </p:sp>
    </p:spTree>
    <p:extLst>
      <p:ext uri="{BB962C8B-B14F-4D97-AF65-F5344CB8AC3E}">
        <p14:creationId xmlns:p14="http://schemas.microsoft.com/office/powerpoint/2010/main" val="410152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3"/>
        <p:cNvGrpSpPr/>
        <p:nvPr/>
      </p:nvGrpSpPr>
      <p:grpSpPr>
        <a:xfrm>
          <a:off x="0" y="0"/>
          <a:ext cx="0" cy="0"/>
          <a:chOff x="0" y="0"/>
          <a:chExt cx="0" cy="0"/>
        </a:xfrm>
      </p:grpSpPr>
      <p:sp>
        <p:nvSpPr>
          <p:cNvPr id="2324" name="Google Shape;2324;p70"/>
          <p:cNvSpPr txBox="1">
            <a:spLocks noGrp="1"/>
          </p:cNvSpPr>
          <p:nvPr>
            <p:ph type="ctrTitle"/>
          </p:nvPr>
        </p:nvSpPr>
        <p:spPr>
          <a:xfrm>
            <a:off x="817544" y="447828"/>
            <a:ext cx="4201675" cy="12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0" dirty="0"/>
              <a:t>t</a:t>
            </a:r>
            <a:r>
              <a:rPr lang="en" sz="8000" dirty="0"/>
              <a:t>hank you</a:t>
            </a:r>
            <a:r>
              <a:rPr lang="en" sz="8000" dirty="0">
                <a:solidFill>
                  <a:schemeClr val="accent1"/>
                </a:solidFill>
              </a:rPr>
              <a:t>!</a:t>
            </a:r>
            <a:endParaRPr sz="8000" dirty="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72"/>
          <p:cNvSpPr txBox="1">
            <a:spLocks noGrp="1"/>
          </p:cNvSpPr>
          <p:nvPr>
            <p:ph type="body" idx="1"/>
          </p:nvPr>
        </p:nvSpPr>
        <p:spPr>
          <a:xfrm>
            <a:off x="713225" y="1247700"/>
            <a:ext cx="7900096" cy="33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We have used the following resources to bring you </a:t>
            </a:r>
            <a:r>
              <a:rPr lang="en-US" i="1" dirty="0"/>
              <a:t>the horror passage</a:t>
            </a:r>
            <a:r>
              <a:rPr lang="en-US" dirty="0"/>
              <a:t> this evening . . . </a:t>
            </a:r>
            <a:endParaRPr dirty="0"/>
          </a:p>
          <a:p>
            <a:pPr marL="0" lvl="0" indent="0" algn="l" rtl="0">
              <a:spcBef>
                <a:spcPts val="0"/>
              </a:spcBef>
              <a:spcAft>
                <a:spcPts val="0"/>
              </a:spcAft>
              <a:buClr>
                <a:schemeClr val="dk1"/>
              </a:buClr>
              <a:buSzPts val="1100"/>
              <a:buFont typeface="Arial"/>
              <a:buNone/>
            </a:pPr>
            <a:endParaRPr dirty="0"/>
          </a:p>
          <a:p>
            <a:pPr lvl="0" indent="-317500">
              <a:spcBef>
                <a:spcPts val="1600"/>
              </a:spcBef>
              <a:buClr>
                <a:schemeClr val="accent1"/>
              </a:buClr>
              <a:buSzPts val="1400"/>
              <a:buChar char="■"/>
            </a:pPr>
            <a:r>
              <a:rPr lang="en-US" sz="1400" dirty="0">
                <a:solidFill>
                  <a:schemeClr val="accent4"/>
                </a:solidFill>
                <a:uFill>
                  <a:noFill/>
                </a:uFill>
              </a:rPr>
              <a:t>Wikipedia</a:t>
            </a:r>
            <a:br>
              <a:rPr lang="en-US" sz="1400" dirty="0">
                <a:solidFill>
                  <a:schemeClr val="accent4"/>
                </a:solidFill>
                <a:uFill>
                  <a:noFill/>
                </a:uFill>
              </a:rPr>
            </a:br>
            <a:r>
              <a:rPr lang="en-US" sz="1400" dirty="0">
                <a:solidFill>
                  <a:schemeClr val="accent4"/>
                </a:solidFill>
                <a:uFill>
                  <a:noFill/>
                </a:uFill>
              </a:rPr>
              <a:t>https://</a:t>
            </a:r>
            <a:r>
              <a:rPr lang="en-US" sz="1400" dirty="0" err="1">
                <a:solidFill>
                  <a:schemeClr val="accent4"/>
                </a:solidFill>
                <a:uFill>
                  <a:noFill/>
                </a:uFill>
              </a:rPr>
              <a:t>en.wikipedia.org</a:t>
            </a:r>
            <a:endParaRPr sz="1400" dirty="0">
              <a:solidFill>
                <a:schemeClr val="accent4"/>
              </a:solidFill>
            </a:endParaRPr>
          </a:p>
          <a:p>
            <a:pPr marL="457200" lvl="0" indent="-317500" algn="l" rtl="0">
              <a:spcBef>
                <a:spcPts val="0"/>
              </a:spcBef>
              <a:spcAft>
                <a:spcPts val="0"/>
              </a:spcAft>
              <a:buClr>
                <a:schemeClr val="accent1"/>
              </a:buClr>
              <a:buSzPts val="1400"/>
              <a:buChar char="■"/>
            </a:pPr>
            <a:endParaRPr sz="1400" dirty="0">
              <a:solidFill>
                <a:schemeClr val="accent4"/>
              </a:solidFill>
            </a:endParaRPr>
          </a:p>
          <a:p>
            <a:pPr lvl="0" indent="-317500">
              <a:buClr>
                <a:schemeClr val="accent1"/>
              </a:buClr>
              <a:buSzPts val="1400"/>
              <a:buChar char="■"/>
            </a:pPr>
            <a:r>
              <a:rPr lang="en-US" sz="1400" dirty="0">
                <a:solidFill>
                  <a:schemeClr val="accent4"/>
                </a:solidFill>
                <a:uFill>
                  <a:noFill/>
                </a:uFill>
              </a:rPr>
              <a:t>The Gutenberg Project</a:t>
            </a:r>
            <a:br>
              <a:rPr lang="en-US" sz="1400" dirty="0">
                <a:solidFill>
                  <a:schemeClr val="accent4"/>
                </a:solidFill>
                <a:uFill>
                  <a:noFill/>
                </a:uFill>
              </a:rPr>
            </a:br>
            <a:r>
              <a:rPr lang="en-US" sz="1400" dirty="0">
                <a:solidFill>
                  <a:schemeClr val="accent4"/>
                </a:solidFill>
                <a:uFill>
                  <a:noFill/>
                </a:uFill>
              </a:rPr>
              <a:t>http://</a:t>
            </a:r>
            <a:r>
              <a:rPr lang="en-US" sz="1400" dirty="0" err="1">
                <a:solidFill>
                  <a:schemeClr val="accent4"/>
                </a:solidFill>
                <a:uFill>
                  <a:noFill/>
                </a:uFill>
              </a:rPr>
              <a:t>www.gutenberg.org</a:t>
            </a:r>
            <a:r>
              <a:rPr lang="en-US" sz="1400" dirty="0">
                <a:solidFill>
                  <a:schemeClr val="accent4"/>
                </a:solidFill>
                <a:uFill>
                  <a:noFill/>
                </a:uFill>
              </a:rPr>
              <a:t>/</a:t>
            </a:r>
          </a:p>
          <a:p>
            <a:pPr marL="457200" lvl="0" indent="-317500" algn="l" rtl="0">
              <a:spcBef>
                <a:spcPts val="0"/>
              </a:spcBef>
              <a:spcAft>
                <a:spcPts val="0"/>
              </a:spcAft>
              <a:buClr>
                <a:schemeClr val="accent1"/>
              </a:buClr>
              <a:buSzPts val="1400"/>
              <a:buChar char="■"/>
            </a:pPr>
            <a:endParaRPr sz="1400" dirty="0">
              <a:solidFill>
                <a:schemeClr val="accent4"/>
              </a:solidFill>
            </a:endParaRPr>
          </a:p>
          <a:p>
            <a:pPr lvl="0" indent="-317500">
              <a:buClr>
                <a:schemeClr val="accent1"/>
              </a:buClr>
              <a:buSzPts val="1400"/>
              <a:buChar char="■"/>
            </a:pPr>
            <a:r>
              <a:rPr lang="en-US" sz="1400" dirty="0">
                <a:solidFill>
                  <a:schemeClr val="accent4"/>
                </a:solidFill>
                <a:uFill>
                  <a:noFill/>
                </a:uFill>
              </a:rPr>
              <a:t>Goodreads</a:t>
            </a:r>
            <a:br>
              <a:rPr lang="en-US" sz="1400" dirty="0">
                <a:solidFill>
                  <a:schemeClr val="accent4"/>
                </a:solidFill>
                <a:uFill>
                  <a:noFill/>
                </a:uFill>
              </a:rPr>
            </a:br>
            <a:r>
              <a:rPr lang="en-US" sz="1400" dirty="0">
                <a:solidFill>
                  <a:schemeClr val="accent4"/>
                </a:solidFill>
                <a:uFill>
                  <a:noFill/>
                </a:uFill>
              </a:rPr>
              <a:t>https://</a:t>
            </a:r>
            <a:r>
              <a:rPr lang="en-US" sz="1400" dirty="0" err="1">
                <a:solidFill>
                  <a:schemeClr val="accent4"/>
                </a:solidFill>
                <a:uFill>
                  <a:noFill/>
                </a:uFill>
              </a:rPr>
              <a:t>www.goodreads.com</a:t>
            </a:r>
            <a:r>
              <a:rPr lang="en-US" sz="1400" dirty="0">
                <a:solidFill>
                  <a:schemeClr val="accent4"/>
                </a:solidFill>
                <a:uFill>
                  <a:noFill/>
                </a:uFill>
              </a:rPr>
              <a:t>/</a:t>
            </a:r>
          </a:p>
          <a:p>
            <a:pPr marL="457200" lvl="0" indent="-317500" algn="l" rtl="0">
              <a:spcBef>
                <a:spcPts val="0"/>
              </a:spcBef>
              <a:spcAft>
                <a:spcPts val="0"/>
              </a:spcAft>
              <a:buClr>
                <a:schemeClr val="accent1"/>
              </a:buClr>
              <a:buSzPts val="1400"/>
              <a:buChar char="■"/>
            </a:pPr>
            <a:endParaRPr sz="1400" dirty="0"/>
          </a:p>
          <a:p>
            <a:pPr lvl="0" indent="-317500">
              <a:buClr>
                <a:schemeClr val="accent1"/>
              </a:buClr>
              <a:buSzPts val="1400"/>
              <a:buChar char="■"/>
            </a:pPr>
            <a:r>
              <a:rPr lang="en-US" sz="1400" dirty="0">
                <a:solidFill>
                  <a:schemeClr val="accent4"/>
                </a:solidFill>
                <a:uFill>
                  <a:noFill/>
                </a:uFill>
              </a:rPr>
              <a:t>Internet Archive</a:t>
            </a:r>
            <a:br>
              <a:rPr lang="en-US" sz="1400" dirty="0">
                <a:solidFill>
                  <a:schemeClr val="accent4"/>
                </a:solidFill>
                <a:uFill>
                  <a:noFill/>
                </a:uFill>
              </a:rPr>
            </a:br>
            <a:r>
              <a:rPr lang="en-US" sz="1400" dirty="0">
                <a:solidFill>
                  <a:schemeClr val="accent4"/>
                </a:solidFill>
                <a:uFill>
                  <a:noFill/>
                </a:uFill>
                <a:hlinkClick r:id="rId3"/>
              </a:rPr>
              <a:t>https://archive.org</a:t>
            </a:r>
            <a:endParaRPr dirty="0"/>
          </a:p>
        </p:txBody>
      </p:sp>
      <p:sp>
        <p:nvSpPr>
          <p:cNvPr id="2451" name="Google Shape;2451;p72"/>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solidFill>
                  <a:schemeClr val="accent1"/>
                </a:solidFill>
              </a:rPr>
              <a:t>·</a:t>
            </a:r>
            <a:r>
              <a:rPr lang="en" b="0" dirty="0">
                <a:solidFill>
                  <a:schemeClr val="lt1"/>
                </a:solidFill>
              </a:rPr>
              <a:t> resources </a:t>
            </a:r>
            <a:r>
              <a:rPr lang="en" b="0" dirty="0">
                <a:solidFill>
                  <a:schemeClr val="accent1"/>
                </a:solidFill>
              </a:rPr>
              <a:t>·</a:t>
            </a:r>
            <a:endParaRPr b="0"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13" name="Google Shape;234;p40">
            <a:extLst>
              <a:ext uri="{FF2B5EF4-FFF2-40B4-BE49-F238E27FC236}">
                <a16:creationId xmlns:a16="http://schemas.microsoft.com/office/drawing/2014/main" id="{0AB457E7-A268-CA48-A594-082027194537}"/>
              </a:ext>
            </a:extLst>
          </p:cNvPr>
          <p:cNvSpPr txBox="1">
            <a:spLocks/>
          </p:cNvSpPr>
          <p:nvPr/>
        </p:nvSpPr>
        <p:spPr>
          <a:xfrm flipH="1">
            <a:off x="315897" y="236765"/>
            <a:ext cx="4125473" cy="21406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01</a:t>
            </a:r>
          </a:p>
        </p:txBody>
      </p:sp>
      <p:sp>
        <p:nvSpPr>
          <p:cNvPr id="14" name="Google Shape;235;p40">
            <a:extLst>
              <a:ext uri="{FF2B5EF4-FFF2-40B4-BE49-F238E27FC236}">
                <a16:creationId xmlns:a16="http://schemas.microsoft.com/office/drawing/2014/main" id="{F50FD96D-55A8-1F45-BD19-1130093903A6}"/>
              </a:ext>
            </a:extLst>
          </p:cNvPr>
          <p:cNvSpPr txBox="1">
            <a:spLocks/>
          </p:cNvSpPr>
          <p:nvPr/>
        </p:nvSpPr>
        <p:spPr>
          <a:xfrm flipH="1">
            <a:off x="654727" y="4048500"/>
            <a:ext cx="3674100" cy="653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You can enter a subtitle</a:t>
            </a:r>
            <a:br>
              <a:rPr lang="en-US"/>
            </a:br>
            <a:r>
              <a:rPr lang="en-US"/>
              <a:t>here if you need it</a:t>
            </a:r>
            <a:endParaRPr lang="en-US">
              <a:solidFill>
                <a:schemeClr val="lt1"/>
              </a:solidFill>
            </a:endParaRPr>
          </a:p>
        </p:txBody>
      </p:sp>
      <p:sp>
        <p:nvSpPr>
          <p:cNvPr id="15" name="Google Shape;236;p40">
            <a:extLst>
              <a:ext uri="{FF2B5EF4-FFF2-40B4-BE49-F238E27FC236}">
                <a16:creationId xmlns:a16="http://schemas.microsoft.com/office/drawing/2014/main" id="{F604D0A0-44EA-314D-850E-F82C8137B477}"/>
              </a:ext>
            </a:extLst>
          </p:cNvPr>
          <p:cNvSpPr txBox="1">
            <a:spLocks noGrp="1"/>
          </p:cNvSpPr>
          <p:nvPr>
            <p:ph type="title"/>
          </p:nvPr>
        </p:nvSpPr>
        <p:spPr>
          <a:xfrm flipH="1">
            <a:off x="439638" y="2738248"/>
            <a:ext cx="4506422" cy="8838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4"/>
                </a:solidFill>
              </a:rPr>
              <a:t>p</a:t>
            </a:r>
            <a:r>
              <a:rPr lang="en" dirty="0" err="1">
                <a:solidFill>
                  <a:schemeClr val="accent4"/>
                </a:solidFill>
              </a:rPr>
              <a:t>roject</a:t>
            </a:r>
            <a:r>
              <a:rPr lang="en" dirty="0">
                <a:solidFill>
                  <a:schemeClr val="accent4"/>
                </a:solidFill>
              </a:rPr>
              <a:t> definition</a:t>
            </a:r>
            <a:endParaRPr dirty="0">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5" name="Picture 4" descr="A picture containing dark, basement&#10;&#10;Description automatically generated">
            <a:extLst>
              <a:ext uri="{FF2B5EF4-FFF2-40B4-BE49-F238E27FC236}">
                <a16:creationId xmlns:a16="http://schemas.microsoft.com/office/drawing/2014/main" id="{349DA771-EC3A-7C43-ACB3-8F75F89E5C15}"/>
              </a:ext>
            </a:extLst>
          </p:cNvPr>
          <p:cNvPicPr>
            <a:picLocks noChangeAspect="1"/>
          </p:cNvPicPr>
          <p:nvPr/>
        </p:nvPicPr>
        <p:blipFill>
          <a:blip r:embed="rId3"/>
          <a:stretch>
            <a:fillRect/>
          </a:stretch>
        </p:blipFill>
        <p:spPr>
          <a:xfrm>
            <a:off x="0" y="0"/>
            <a:ext cx="9144000" cy="5143500"/>
          </a:xfrm>
          <a:prstGeom prst="rect">
            <a:avLst/>
          </a:prstGeom>
        </p:spPr>
      </p:pic>
      <p:sp>
        <p:nvSpPr>
          <p:cNvPr id="241" name="Google Shape;241;p41"/>
          <p:cNvSpPr txBox="1">
            <a:spLocks noGrp="1"/>
          </p:cNvSpPr>
          <p:nvPr>
            <p:ph type="title"/>
          </p:nvPr>
        </p:nvSpPr>
        <p:spPr>
          <a:xfrm>
            <a:off x="720300" y="387600"/>
            <a:ext cx="77106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ebas Neue"/>
                <a:ea typeface="Bebas Neue"/>
                <a:cs typeface="Bebas Neue"/>
                <a:sym typeface="Bebas Neue"/>
              </a:rPr>
              <a:t>·</a:t>
            </a:r>
            <a:r>
              <a:rPr lang="en" dirty="0">
                <a:latin typeface="Bebas Neue"/>
                <a:ea typeface="Bebas Neue"/>
                <a:cs typeface="Bebas Neue"/>
                <a:sym typeface="Bebas Neue"/>
              </a:rPr>
              <a:t> project definition </a:t>
            </a:r>
            <a:r>
              <a:rPr lang="en" sz="3500" b="0" dirty="0">
                <a:solidFill>
                  <a:schemeClr val="accent1"/>
                </a:solidFill>
                <a:latin typeface="Bebas Neue"/>
                <a:ea typeface="Bebas Neue"/>
                <a:cs typeface="Bebas Neue"/>
                <a:sym typeface="Bebas Neue"/>
              </a:rPr>
              <a:t>·</a:t>
            </a:r>
            <a:endParaRPr sz="3500" b="0" dirty="0">
              <a:solidFill>
                <a:schemeClr val="accent1"/>
              </a:solidFill>
              <a:latin typeface="Bebas Neue"/>
              <a:ea typeface="Bebas Neue"/>
              <a:cs typeface="Bebas Neue"/>
              <a:sym typeface="Bebas Neue"/>
            </a:endParaRPr>
          </a:p>
        </p:txBody>
      </p:sp>
      <p:sp>
        <p:nvSpPr>
          <p:cNvPr id="6" name="Text Placeholder 2">
            <a:extLst>
              <a:ext uri="{FF2B5EF4-FFF2-40B4-BE49-F238E27FC236}">
                <a16:creationId xmlns:a16="http://schemas.microsoft.com/office/drawing/2014/main" id="{60B8AF5C-7333-6E43-ADEF-CC6AF9420423}"/>
              </a:ext>
            </a:extLst>
          </p:cNvPr>
          <p:cNvSpPr txBox="1">
            <a:spLocks/>
          </p:cNvSpPr>
          <p:nvPr/>
        </p:nvSpPr>
        <p:spPr>
          <a:xfrm>
            <a:off x="729553" y="1364636"/>
            <a:ext cx="7671498" cy="286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274320" lvl="0" indent="-330200" algn="l" rtl="0">
              <a:lnSpc>
                <a:spcPct val="115000"/>
              </a:lnSpc>
              <a:spcBef>
                <a:spcPts val="0"/>
              </a:spcBef>
              <a:spcAft>
                <a:spcPts val="0"/>
              </a:spcAft>
              <a:buClr>
                <a:schemeClr val="accent1"/>
              </a:buClr>
              <a:buSzPts val="1600"/>
              <a:buFont typeface="Oxygen"/>
              <a:buChar char="★"/>
              <a:defRPr sz="1600" b="0" i="0" u="none" strike="noStrike" cap="none">
                <a:solidFill>
                  <a:schemeClr val="lt1"/>
                </a:solidFill>
                <a:latin typeface="Oxygen"/>
                <a:ea typeface="Oxygen"/>
                <a:cs typeface="Oxygen"/>
                <a:sym typeface="Oxygen"/>
              </a:defRPr>
            </a:lvl1pPr>
            <a:lvl2pPr marL="914400" marR="0" lvl="1"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2pPr>
            <a:lvl3pPr marL="1371600" marR="274320" lvl="2" indent="-304800" algn="l" rtl="0">
              <a:lnSpc>
                <a:spcPct val="115000"/>
              </a:lnSpc>
              <a:spcBef>
                <a:spcPts val="1600"/>
              </a:spcBef>
              <a:spcAft>
                <a:spcPts val="0"/>
              </a:spcAft>
              <a:buClr>
                <a:schemeClr val="accent1"/>
              </a:buClr>
              <a:buSzPts val="1200"/>
              <a:buFont typeface="Roboto Condensed Light"/>
              <a:buChar char="■"/>
              <a:defRPr sz="1600" b="0" i="0" u="none" strike="noStrike" cap="none">
                <a:solidFill>
                  <a:schemeClr val="lt1"/>
                </a:solidFill>
                <a:latin typeface="Oxygen"/>
                <a:ea typeface="Oxygen"/>
                <a:cs typeface="Oxygen"/>
                <a:sym typeface="Oxygen"/>
              </a:defRPr>
            </a:lvl3pPr>
            <a:lvl4pPr marL="1828800" marR="0" lvl="3"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4pPr>
            <a:lvl5pPr marL="2286000" marR="0" lvl="4"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5pPr>
            <a:lvl6pPr marL="2743200" marR="0" lvl="5"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6pPr>
            <a:lvl7pPr marL="3200400" marR="0" lvl="6"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7pPr>
            <a:lvl8pPr marL="3657600" marR="0" lvl="7"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8pPr>
            <a:lvl9pPr marL="4114800" marR="0" lvl="8" indent="-304800" algn="l" rtl="0">
              <a:lnSpc>
                <a:spcPct val="100000"/>
              </a:lnSpc>
              <a:spcBef>
                <a:spcPts val="1600"/>
              </a:spcBef>
              <a:spcAft>
                <a:spcPts val="160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9pPr>
          </a:lstStyle>
          <a:p>
            <a:r>
              <a:rPr lang="en-US" sz="2400" dirty="0"/>
              <a:t>Horror in fascinating and loved by many</a:t>
            </a:r>
          </a:p>
          <a:p>
            <a:r>
              <a:rPr lang="en-US" sz="2400" dirty="0"/>
              <a:t>What can be derived from studying these works?</a:t>
            </a:r>
          </a:p>
          <a:p>
            <a:pPr lvl="1">
              <a:spcBef>
                <a:spcPts val="400"/>
              </a:spcBef>
            </a:pPr>
            <a:r>
              <a:rPr lang="en-US" sz="2000" dirty="0"/>
              <a:t>Do horror authors write with uniquely?</a:t>
            </a:r>
          </a:p>
          <a:p>
            <a:pPr lvl="1">
              <a:spcBef>
                <a:spcPts val="400"/>
              </a:spcBef>
            </a:pPr>
            <a:r>
              <a:rPr lang="en-US" sz="2000" dirty="0"/>
              <a:t>Are they influenced by other writers?</a:t>
            </a:r>
          </a:p>
          <a:p>
            <a:pPr lvl="1">
              <a:spcBef>
                <a:spcPts val="400"/>
              </a:spcBef>
            </a:pPr>
            <a:r>
              <a:rPr lang="en-US" sz="2000" dirty="0"/>
              <a:t>Can computers be taught to recognize specific authors?</a:t>
            </a:r>
          </a:p>
          <a:p>
            <a:pPr lvl="1">
              <a:spcBef>
                <a:spcPts val="400"/>
              </a:spcBef>
            </a:pPr>
            <a:r>
              <a:rPr lang="en-US" sz="2000" dirty="0"/>
              <a:t>How do people feel about the horror classics?</a:t>
            </a:r>
          </a:p>
          <a:p>
            <a:pPr lvl="1">
              <a:spcBef>
                <a:spcPts val="400"/>
              </a:spcBef>
            </a:pPr>
            <a:r>
              <a:rPr lang="en-US" sz="2000" dirty="0"/>
              <a:t>And who knows what other spine-chilling ideas . . . </a:t>
            </a:r>
          </a:p>
          <a:p>
            <a:endParaRPr lang="en-US" sz="1800" dirty="0"/>
          </a:p>
          <a:p>
            <a:endParaRPr lang="en-US" dirty="0"/>
          </a:p>
        </p:txBody>
      </p:sp>
    </p:spTree>
    <p:extLst>
      <p:ext uri="{BB962C8B-B14F-4D97-AF65-F5344CB8AC3E}">
        <p14:creationId xmlns:p14="http://schemas.microsoft.com/office/powerpoint/2010/main" val="94012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5372099" y="-318408"/>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02</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6284035" y="3897422"/>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background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47E275-B787-4DA7-AACC-29ECB961AA99}"/>
              </a:ext>
            </a:extLst>
          </p:cNvPr>
          <p:cNvSpPr>
            <a:spLocks noGrp="1"/>
          </p:cNvSpPr>
          <p:nvPr>
            <p:ph type="body" idx="1"/>
          </p:nvPr>
        </p:nvSpPr>
        <p:spPr>
          <a:xfrm>
            <a:off x="303090" y="1445842"/>
            <a:ext cx="4821000" cy="2866800"/>
          </a:xfrm>
        </p:spPr>
        <p:txBody>
          <a:bodyPr/>
          <a:lstStyle/>
          <a:p>
            <a:r>
              <a:rPr lang="en-US" dirty="0"/>
              <a:t>Genre that covers horror, death and romance</a:t>
            </a:r>
          </a:p>
          <a:p>
            <a:r>
              <a:rPr lang="en-US" dirty="0"/>
              <a:t>Showcases battles between humanity and unnatural evil </a:t>
            </a:r>
          </a:p>
          <a:p>
            <a:r>
              <a:rPr lang="en-US" dirty="0"/>
              <a:t>Set inside an oppressive, inescapable and bleak landscape</a:t>
            </a:r>
          </a:p>
          <a:p>
            <a:r>
              <a:rPr lang="en-US" dirty="0"/>
              <a:t>Gives off a feeling of unease and dread</a:t>
            </a:r>
          </a:p>
        </p:txBody>
      </p:sp>
      <p:sp>
        <p:nvSpPr>
          <p:cNvPr id="3" name="Title 2">
            <a:extLst>
              <a:ext uri="{FF2B5EF4-FFF2-40B4-BE49-F238E27FC236}">
                <a16:creationId xmlns:a16="http://schemas.microsoft.com/office/drawing/2014/main" id="{ECF355B2-A570-4016-9760-4FB14EBB2E95}"/>
              </a:ext>
            </a:extLst>
          </p:cNvPr>
          <p:cNvSpPr>
            <a:spLocks noGrp="1"/>
          </p:cNvSpPr>
          <p:nvPr>
            <p:ph type="title"/>
          </p:nvPr>
        </p:nvSpPr>
        <p:spPr/>
        <p:txBody>
          <a:bodyPr/>
          <a:lstStyle/>
          <a:p>
            <a:r>
              <a:rPr lang="en-US" dirty="0"/>
              <a:t>what is gothic horror?</a:t>
            </a:r>
          </a:p>
        </p:txBody>
      </p:sp>
      <p:pic>
        <p:nvPicPr>
          <p:cNvPr id="3074" name="Picture 2" descr="Image result for scenes from dracula">
            <a:extLst>
              <a:ext uri="{FF2B5EF4-FFF2-40B4-BE49-F238E27FC236}">
                <a16:creationId xmlns:a16="http://schemas.microsoft.com/office/drawing/2014/main" id="{B73B56A6-4943-45E4-89B6-4D4B6A0AA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540" y="1213378"/>
            <a:ext cx="3944378" cy="304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48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231885" y="273300"/>
            <a:ext cx="4548546"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dirty="0">
                <a:solidFill>
                  <a:schemeClr val="accent1"/>
                </a:solidFill>
                <a:latin typeface="Bebas Neue"/>
                <a:ea typeface="Bebas Neue"/>
                <a:cs typeface="Bebas Neue"/>
                <a:sym typeface="Bebas Neue"/>
              </a:rPr>
              <a:t>EDGAR ALLAN POE</a:t>
            </a:r>
            <a:endParaRPr sz="2800" b="0" dirty="0">
              <a:solidFill>
                <a:schemeClr val="accent1"/>
              </a:solidFill>
              <a:latin typeface="Bebas Neue"/>
              <a:ea typeface="Bebas Neue"/>
              <a:cs typeface="Bebas Neue"/>
              <a:sym typeface="Bebas Neue"/>
            </a:endParaRPr>
          </a:p>
        </p:txBody>
      </p:sp>
      <p:sp>
        <p:nvSpPr>
          <p:cNvPr id="3" name="Text Placeholder 2">
            <a:extLst>
              <a:ext uri="{FF2B5EF4-FFF2-40B4-BE49-F238E27FC236}">
                <a16:creationId xmlns:a16="http://schemas.microsoft.com/office/drawing/2014/main" id="{352C4878-CD2F-D948-816D-F394C1B51919}"/>
              </a:ext>
            </a:extLst>
          </p:cNvPr>
          <p:cNvSpPr>
            <a:spLocks noGrp="1"/>
          </p:cNvSpPr>
          <p:nvPr>
            <p:ph type="body" idx="1"/>
          </p:nvPr>
        </p:nvSpPr>
        <p:spPr>
          <a:xfrm>
            <a:off x="-113718" y="579450"/>
            <a:ext cx="3210916" cy="2764266"/>
          </a:xfrm>
        </p:spPr>
        <p:txBody>
          <a:bodyPr/>
          <a:lstStyle/>
          <a:p>
            <a:pPr marL="127000" indent="0">
              <a:buNone/>
            </a:pPr>
            <a:endParaRPr lang="en-US" sz="1100" dirty="0"/>
          </a:p>
          <a:p>
            <a:endParaRPr lang="en-US" sz="1100" dirty="0"/>
          </a:p>
          <a:p>
            <a:r>
              <a:rPr lang="en-US" sz="1400" dirty="0"/>
              <a:t>Born January 19, 1809 </a:t>
            </a:r>
          </a:p>
          <a:p>
            <a:r>
              <a:rPr lang="en-US" sz="1400" dirty="0"/>
              <a:t>Was an American writer, poet, editor, and literary critic</a:t>
            </a:r>
          </a:p>
          <a:p>
            <a:r>
              <a:rPr lang="en-US" sz="1400" dirty="0"/>
              <a:t>Well known for his poetry and short stories</a:t>
            </a:r>
          </a:p>
          <a:p>
            <a:r>
              <a:rPr lang="en-US" sz="1400" dirty="0"/>
              <a:t>Considered the inventor of the “Detective Fiction” Genre</a:t>
            </a:r>
          </a:p>
          <a:p>
            <a:r>
              <a:rPr lang="en-US" sz="1400" dirty="0"/>
              <a:t>Well known works include: </a:t>
            </a:r>
            <a:r>
              <a:rPr lang="en-US" sz="1400" i="1" dirty="0"/>
              <a:t>The Tell-Tale Heart, The Raven, The Narrative of Arthur Gordon Pym of Nantucket</a:t>
            </a:r>
            <a:r>
              <a:rPr lang="en-US" sz="1400" dirty="0"/>
              <a:t> </a:t>
            </a:r>
          </a:p>
        </p:txBody>
      </p:sp>
      <p:pic>
        <p:nvPicPr>
          <p:cNvPr id="1026" name="Picture 2" descr="Image result for edgar allan poe">
            <a:extLst>
              <a:ext uri="{FF2B5EF4-FFF2-40B4-BE49-F238E27FC236}">
                <a16:creationId xmlns:a16="http://schemas.microsoft.com/office/drawing/2014/main" id="{78F293CA-B8C9-484E-AF55-D06696F37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115" y="1135381"/>
            <a:ext cx="1862261" cy="260861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1;p41">
            <a:extLst>
              <a:ext uri="{FF2B5EF4-FFF2-40B4-BE49-F238E27FC236}">
                <a16:creationId xmlns:a16="http://schemas.microsoft.com/office/drawing/2014/main" id="{4CB00C4A-45EE-4DDA-B7ED-F3F6402A452D}"/>
              </a:ext>
            </a:extLst>
          </p:cNvPr>
          <p:cNvSpPr txBox="1">
            <a:spLocks/>
          </p:cNvSpPr>
          <p:nvPr/>
        </p:nvSpPr>
        <p:spPr>
          <a:xfrm>
            <a:off x="4572000" y="273300"/>
            <a:ext cx="4548546"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Montserrat SemiBold"/>
              <a:buNone/>
              <a:defRPr sz="35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9pPr>
          </a:lstStyle>
          <a:p>
            <a:pPr>
              <a:buClr>
                <a:schemeClr val="dk1"/>
              </a:buClr>
              <a:buSzPts val="1100"/>
              <a:buFont typeface="Arial"/>
              <a:buNone/>
            </a:pPr>
            <a:r>
              <a:rPr lang="en-US" sz="2800" dirty="0">
                <a:solidFill>
                  <a:schemeClr val="accent1"/>
                </a:solidFill>
              </a:rPr>
              <a:t>BRAM STOKER</a:t>
            </a:r>
          </a:p>
        </p:txBody>
      </p:sp>
      <p:sp>
        <p:nvSpPr>
          <p:cNvPr id="6" name="Text Placeholder 2">
            <a:extLst>
              <a:ext uri="{FF2B5EF4-FFF2-40B4-BE49-F238E27FC236}">
                <a16:creationId xmlns:a16="http://schemas.microsoft.com/office/drawing/2014/main" id="{69FBCA07-AF9F-4EF8-A343-49D4D11BEA83}"/>
              </a:ext>
            </a:extLst>
          </p:cNvPr>
          <p:cNvSpPr txBox="1">
            <a:spLocks/>
          </p:cNvSpPr>
          <p:nvPr/>
        </p:nvSpPr>
        <p:spPr>
          <a:xfrm>
            <a:off x="4483162" y="486666"/>
            <a:ext cx="2656882" cy="2764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274320" lvl="0" indent="-330200" algn="l" rtl="0">
              <a:lnSpc>
                <a:spcPct val="115000"/>
              </a:lnSpc>
              <a:spcBef>
                <a:spcPts val="0"/>
              </a:spcBef>
              <a:spcAft>
                <a:spcPts val="0"/>
              </a:spcAft>
              <a:buClr>
                <a:schemeClr val="accent1"/>
              </a:buClr>
              <a:buSzPts val="1600"/>
              <a:buFont typeface="Oxygen"/>
              <a:buChar char="★"/>
              <a:defRPr sz="1600" b="0" i="0" u="none" strike="noStrike" cap="none">
                <a:solidFill>
                  <a:schemeClr val="lt1"/>
                </a:solidFill>
                <a:latin typeface="Oxygen"/>
                <a:ea typeface="Oxygen"/>
                <a:cs typeface="Oxygen"/>
                <a:sym typeface="Oxygen"/>
              </a:defRPr>
            </a:lvl1pPr>
            <a:lvl2pPr marL="914400" marR="0" lvl="1"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2pPr>
            <a:lvl3pPr marL="1371600" marR="274320" lvl="2" indent="-304800" algn="l" rtl="0">
              <a:lnSpc>
                <a:spcPct val="115000"/>
              </a:lnSpc>
              <a:spcBef>
                <a:spcPts val="1600"/>
              </a:spcBef>
              <a:spcAft>
                <a:spcPts val="0"/>
              </a:spcAft>
              <a:buClr>
                <a:schemeClr val="accent1"/>
              </a:buClr>
              <a:buSzPts val="1200"/>
              <a:buFont typeface="Roboto Condensed Light"/>
              <a:buChar char="■"/>
              <a:defRPr sz="1600" b="0" i="0" u="none" strike="noStrike" cap="none">
                <a:solidFill>
                  <a:schemeClr val="lt1"/>
                </a:solidFill>
                <a:latin typeface="Oxygen"/>
                <a:ea typeface="Oxygen"/>
                <a:cs typeface="Oxygen"/>
                <a:sym typeface="Oxygen"/>
              </a:defRPr>
            </a:lvl3pPr>
            <a:lvl4pPr marL="1828800" marR="0" lvl="3"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4pPr>
            <a:lvl5pPr marL="2286000" marR="0" lvl="4"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5pPr>
            <a:lvl6pPr marL="2743200" marR="0" lvl="5"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6pPr>
            <a:lvl7pPr marL="3200400" marR="0" lvl="6"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7pPr>
            <a:lvl8pPr marL="3657600" marR="0" lvl="7"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8pPr>
            <a:lvl9pPr marL="4114800" marR="0" lvl="8" indent="-304800" algn="l" rtl="0">
              <a:lnSpc>
                <a:spcPct val="100000"/>
              </a:lnSpc>
              <a:spcBef>
                <a:spcPts val="1600"/>
              </a:spcBef>
              <a:spcAft>
                <a:spcPts val="160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9pPr>
          </a:lstStyle>
          <a:p>
            <a:pPr marL="127000" indent="0">
              <a:buFont typeface="Oxygen"/>
              <a:buNone/>
            </a:pPr>
            <a:endParaRPr lang="en-US" sz="1400" dirty="0"/>
          </a:p>
          <a:p>
            <a:endParaRPr lang="en-US" sz="1400" dirty="0"/>
          </a:p>
          <a:p>
            <a:r>
              <a:rPr lang="en-US" sz="1400" dirty="0"/>
              <a:t>Born November 8, 1847</a:t>
            </a:r>
          </a:p>
          <a:p>
            <a:r>
              <a:rPr lang="en-US" sz="1400" dirty="0"/>
              <a:t>Was an Irish author writer</a:t>
            </a:r>
          </a:p>
          <a:p>
            <a:r>
              <a:rPr lang="en-US" sz="1400" dirty="0"/>
              <a:t>Well known during his lifetime as a PA for Sir Henry Irving</a:t>
            </a:r>
          </a:p>
          <a:p>
            <a:r>
              <a:rPr lang="en-US" sz="1400" dirty="0"/>
              <a:t>Wrote for multiple different genres including non-fiction</a:t>
            </a:r>
          </a:p>
          <a:p>
            <a:r>
              <a:rPr lang="en-US" sz="1400" dirty="0"/>
              <a:t>Well known works include: </a:t>
            </a:r>
            <a:r>
              <a:rPr lang="en-US" sz="1400" i="1" dirty="0"/>
              <a:t>Dracula, Reminiscences of Henry Irving</a:t>
            </a:r>
            <a:r>
              <a:rPr lang="en-US" sz="1400" dirty="0"/>
              <a:t> </a:t>
            </a:r>
          </a:p>
        </p:txBody>
      </p:sp>
      <p:pic>
        <p:nvPicPr>
          <p:cNvPr id="1028" name="Picture 4" descr="Stoker, c. 1906">
            <a:extLst>
              <a:ext uri="{FF2B5EF4-FFF2-40B4-BE49-F238E27FC236}">
                <a16:creationId xmlns:a16="http://schemas.microsoft.com/office/drawing/2014/main" id="{3C62E0FA-FB6B-445D-9F23-49C2B4A53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4729" y="1135381"/>
            <a:ext cx="20955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79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1079048" y="239683"/>
            <a:ext cx="2820599"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dirty="0">
                <a:solidFill>
                  <a:schemeClr val="accent1"/>
                </a:solidFill>
                <a:latin typeface="Bebas Neue"/>
                <a:ea typeface="Bebas Neue"/>
                <a:cs typeface="Bebas Neue"/>
                <a:sym typeface="Bebas Neue"/>
              </a:rPr>
              <a:t>M.R. </a:t>
            </a:r>
            <a:r>
              <a:rPr lang="en" sz="2800" dirty="0">
                <a:solidFill>
                  <a:schemeClr val="accent1"/>
                </a:solidFill>
              </a:rPr>
              <a:t>JAMES</a:t>
            </a:r>
            <a:endParaRPr sz="2800" b="0" dirty="0">
              <a:solidFill>
                <a:schemeClr val="accent1"/>
              </a:solidFill>
              <a:latin typeface="Bebas Neue"/>
              <a:ea typeface="Bebas Neue"/>
              <a:cs typeface="Bebas Neue"/>
              <a:sym typeface="Bebas Neue"/>
            </a:endParaRPr>
          </a:p>
        </p:txBody>
      </p:sp>
      <p:sp>
        <p:nvSpPr>
          <p:cNvPr id="3" name="Text Placeholder 2">
            <a:extLst>
              <a:ext uri="{FF2B5EF4-FFF2-40B4-BE49-F238E27FC236}">
                <a16:creationId xmlns:a16="http://schemas.microsoft.com/office/drawing/2014/main" id="{352C4878-CD2F-D948-816D-F394C1B51919}"/>
              </a:ext>
            </a:extLst>
          </p:cNvPr>
          <p:cNvSpPr>
            <a:spLocks noGrp="1"/>
          </p:cNvSpPr>
          <p:nvPr>
            <p:ph type="body" idx="1"/>
          </p:nvPr>
        </p:nvSpPr>
        <p:spPr>
          <a:xfrm>
            <a:off x="-100853" y="1021808"/>
            <a:ext cx="3076445" cy="2866800"/>
          </a:xfrm>
        </p:spPr>
        <p:txBody>
          <a:bodyPr/>
          <a:lstStyle/>
          <a:p>
            <a:r>
              <a:rPr lang="en-US" sz="1400" dirty="0"/>
              <a:t>Born on August 1, 1862</a:t>
            </a:r>
          </a:p>
          <a:p>
            <a:r>
              <a:rPr lang="en-US" sz="1400" dirty="0"/>
              <a:t>English author, medievalist scholar, and Vice-Chancellor at Cambridge</a:t>
            </a:r>
          </a:p>
          <a:p>
            <a:r>
              <a:rPr lang="en-US" sz="1400" dirty="0"/>
              <a:t>Known as the originator of the “antiquarian ghost story”</a:t>
            </a:r>
          </a:p>
          <a:p>
            <a:r>
              <a:rPr lang="en-US" sz="1400" dirty="0"/>
              <a:t>Well-known works include: </a:t>
            </a:r>
            <a:r>
              <a:rPr lang="en-US" sz="1400" i="1" dirty="0"/>
              <a:t>Ghost Stories of an Antiquary, A Thin Ghost and Others, The Malice of Inanimate Objects</a:t>
            </a:r>
            <a:endParaRPr lang="en-US" sz="1400" dirty="0"/>
          </a:p>
        </p:txBody>
      </p:sp>
      <p:pic>
        <p:nvPicPr>
          <p:cNvPr id="2050" name="Picture 2" descr="M. R. James, c. 1900">
            <a:extLst>
              <a:ext uri="{FF2B5EF4-FFF2-40B4-BE49-F238E27FC236}">
                <a16:creationId xmlns:a16="http://schemas.microsoft.com/office/drawing/2014/main" id="{E91313CB-7C13-4078-BC37-98571AE66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802" y="1021808"/>
            <a:ext cx="2311773" cy="26795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1;p41">
            <a:extLst>
              <a:ext uri="{FF2B5EF4-FFF2-40B4-BE49-F238E27FC236}">
                <a16:creationId xmlns:a16="http://schemas.microsoft.com/office/drawing/2014/main" id="{AFA5B121-6D1C-4D04-A355-7C5D7D3222BB}"/>
              </a:ext>
            </a:extLst>
          </p:cNvPr>
          <p:cNvSpPr txBox="1">
            <a:spLocks/>
          </p:cNvSpPr>
          <p:nvPr/>
        </p:nvSpPr>
        <p:spPr>
          <a:xfrm>
            <a:off x="5165911" y="239683"/>
            <a:ext cx="3978089"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Montserrat SemiBold"/>
              <a:buNone/>
              <a:defRPr sz="35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lt1"/>
              </a:buClr>
              <a:buSzPts val="2400"/>
              <a:buFont typeface="Montserrat SemiBold"/>
              <a:buNone/>
              <a:defRPr sz="2400" b="0" i="0" u="none" strike="noStrike" cap="none">
                <a:solidFill>
                  <a:schemeClr val="lt1"/>
                </a:solidFill>
                <a:latin typeface="Montserrat SemiBold"/>
                <a:ea typeface="Montserrat SemiBold"/>
                <a:cs typeface="Montserrat SemiBold"/>
                <a:sym typeface="Montserrat SemiBold"/>
              </a:defRPr>
            </a:lvl9pPr>
          </a:lstStyle>
          <a:p>
            <a:pPr>
              <a:buClr>
                <a:schemeClr val="dk1"/>
              </a:buClr>
              <a:buSzPts val="1100"/>
              <a:buFont typeface="Arial"/>
              <a:buNone/>
            </a:pPr>
            <a:r>
              <a:rPr lang="en-US" sz="2800" dirty="0">
                <a:solidFill>
                  <a:schemeClr val="accent1"/>
                </a:solidFill>
              </a:rPr>
              <a:t>ALGERNON BLACKWOOD</a:t>
            </a:r>
          </a:p>
        </p:txBody>
      </p:sp>
      <p:sp>
        <p:nvSpPr>
          <p:cNvPr id="6" name="Text Placeholder 2">
            <a:extLst>
              <a:ext uri="{FF2B5EF4-FFF2-40B4-BE49-F238E27FC236}">
                <a16:creationId xmlns:a16="http://schemas.microsoft.com/office/drawing/2014/main" id="{7B2DFEC5-A84D-4807-9661-1C2F6124A6B0}"/>
              </a:ext>
            </a:extLst>
          </p:cNvPr>
          <p:cNvSpPr txBox="1">
            <a:spLocks/>
          </p:cNvSpPr>
          <p:nvPr/>
        </p:nvSpPr>
        <p:spPr>
          <a:xfrm>
            <a:off x="4905935" y="1021808"/>
            <a:ext cx="2718547" cy="286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274320" lvl="0" indent="-330200" algn="l" rtl="0">
              <a:lnSpc>
                <a:spcPct val="115000"/>
              </a:lnSpc>
              <a:spcBef>
                <a:spcPts val="0"/>
              </a:spcBef>
              <a:spcAft>
                <a:spcPts val="0"/>
              </a:spcAft>
              <a:buClr>
                <a:schemeClr val="accent1"/>
              </a:buClr>
              <a:buSzPts val="1600"/>
              <a:buFont typeface="Oxygen"/>
              <a:buChar char="★"/>
              <a:defRPr sz="1600" b="0" i="0" u="none" strike="noStrike" cap="none">
                <a:solidFill>
                  <a:schemeClr val="lt1"/>
                </a:solidFill>
                <a:latin typeface="Oxygen"/>
                <a:ea typeface="Oxygen"/>
                <a:cs typeface="Oxygen"/>
                <a:sym typeface="Oxygen"/>
              </a:defRPr>
            </a:lvl1pPr>
            <a:lvl2pPr marL="914400" marR="0" lvl="1"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2pPr>
            <a:lvl3pPr marL="1371600" marR="274320" lvl="2" indent="-304800" algn="l" rtl="0">
              <a:lnSpc>
                <a:spcPct val="115000"/>
              </a:lnSpc>
              <a:spcBef>
                <a:spcPts val="1600"/>
              </a:spcBef>
              <a:spcAft>
                <a:spcPts val="0"/>
              </a:spcAft>
              <a:buClr>
                <a:schemeClr val="accent1"/>
              </a:buClr>
              <a:buSzPts val="1200"/>
              <a:buFont typeface="Roboto Condensed Light"/>
              <a:buChar char="■"/>
              <a:defRPr sz="1600" b="0" i="0" u="none" strike="noStrike" cap="none">
                <a:solidFill>
                  <a:schemeClr val="lt1"/>
                </a:solidFill>
                <a:latin typeface="Oxygen"/>
                <a:ea typeface="Oxygen"/>
                <a:cs typeface="Oxygen"/>
                <a:sym typeface="Oxygen"/>
              </a:defRPr>
            </a:lvl3pPr>
            <a:lvl4pPr marL="1828800" marR="0" lvl="3" indent="-304800" algn="l" rtl="0">
              <a:lnSpc>
                <a:spcPct val="100000"/>
              </a:lnSpc>
              <a:spcBef>
                <a:spcPts val="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4pPr>
            <a:lvl5pPr marL="2286000" marR="0" lvl="4"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5pPr>
            <a:lvl6pPr marL="2743200" marR="0" lvl="5"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6pPr>
            <a:lvl7pPr marL="3200400" marR="0" lvl="6"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7pPr>
            <a:lvl8pPr marL="3657600" marR="0" lvl="7" indent="-304800" algn="l" rtl="0">
              <a:lnSpc>
                <a:spcPct val="100000"/>
              </a:lnSpc>
              <a:spcBef>
                <a:spcPts val="1600"/>
              </a:spcBef>
              <a:spcAft>
                <a:spcPts val="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8pPr>
            <a:lvl9pPr marL="4114800" marR="0" lvl="8" indent="-304800" algn="l" rtl="0">
              <a:lnSpc>
                <a:spcPct val="100000"/>
              </a:lnSpc>
              <a:spcBef>
                <a:spcPts val="1600"/>
              </a:spcBef>
              <a:spcAft>
                <a:spcPts val="1600"/>
              </a:spcAft>
              <a:buClr>
                <a:srgbClr val="434343"/>
              </a:buClr>
              <a:buSzPts val="1200"/>
              <a:buFont typeface="Roboto Condensed Light"/>
              <a:buChar char="■"/>
              <a:defRPr sz="1200" b="0" i="0" u="none" strike="noStrike" cap="none">
                <a:solidFill>
                  <a:schemeClr val="lt1"/>
                </a:solidFill>
                <a:latin typeface="Poppins"/>
                <a:ea typeface="Poppins"/>
                <a:cs typeface="Poppins"/>
                <a:sym typeface="Poppins"/>
              </a:defRPr>
            </a:lvl9pPr>
          </a:lstStyle>
          <a:p>
            <a:r>
              <a:rPr lang="en-US" sz="1400" dirty="0"/>
              <a:t>Born on March 14, 1869</a:t>
            </a:r>
          </a:p>
          <a:p>
            <a:r>
              <a:rPr lang="en-US" sz="1400" dirty="0"/>
              <a:t>English novelist, broadcasting narrator</a:t>
            </a:r>
          </a:p>
          <a:p>
            <a:r>
              <a:rPr lang="en-US" sz="1400" dirty="0"/>
              <a:t>Most prolific ghost story writer of the genre</a:t>
            </a:r>
          </a:p>
          <a:p>
            <a:r>
              <a:rPr lang="en-US" sz="1400" dirty="0"/>
              <a:t>Well-known works include: </a:t>
            </a:r>
            <a:r>
              <a:rPr lang="en-US" sz="1400" i="1" dirty="0"/>
              <a:t>The Doll and One Other, The Starlight Express, John Silence</a:t>
            </a:r>
            <a:endParaRPr lang="en-US" sz="1400" dirty="0"/>
          </a:p>
        </p:txBody>
      </p:sp>
      <p:pic>
        <p:nvPicPr>
          <p:cNvPr id="2052" name="Picture 4">
            <a:extLst>
              <a:ext uri="{FF2B5EF4-FFF2-40B4-BE49-F238E27FC236}">
                <a16:creationId xmlns:a16="http://schemas.microsoft.com/office/drawing/2014/main" id="{09E93220-ED17-4945-8628-83624C20B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798" y="1121009"/>
            <a:ext cx="1789683" cy="248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14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3" name="Picture 2" descr="A picture containing indoor, dark, gearshift&#10;&#10;Description automatically generated">
            <a:extLst>
              <a:ext uri="{FF2B5EF4-FFF2-40B4-BE49-F238E27FC236}">
                <a16:creationId xmlns:a16="http://schemas.microsoft.com/office/drawing/2014/main" id="{5B2ABE53-F0D0-A842-9242-D5EE78F27D26}"/>
              </a:ext>
            </a:extLst>
          </p:cNvPr>
          <p:cNvPicPr>
            <a:picLocks noChangeAspect="1"/>
          </p:cNvPicPr>
          <p:nvPr/>
        </p:nvPicPr>
        <p:blipFill>
          <a:blip r:embed="rId3"/>
          <a:stretch>
            <a:fillRect/>
          </a:stretch>
        </p:blipFill>
        <p:spPr>
          <a:xfrm>
            <a:off x="0" y="0"/>
            <a:ext cx="9144000" cy="5143500"/>
          </a:xfrm>
          <a:prstGeom prst="rect">
            <a:avLst/>
          </a:prstGeom>
        </p:spPr>
      </p:pic>
      <p:sp>
        <p:nvSpPr>
          <p:cNvPr id="4" name="Google Shape;234;p40">
            <a:extLst>
              <a:ext uri="{FF2B5EF4-FFF2-40B4-BE49-F238E27FC236}">
                <a16:creationId xmlns:a16="http://schemas.microsoft.com/office/drawing/2014/main" id="{EDF43731-246E-634E-93D2-A3EEC44998F6}"/>
              </a:ext>
            </a:extLst>
          </p:cNvPr>
          <p:cNvSpPr txBox="1">
            <a:spLocks/>
          </p:cNvSpPr>
          <p:nvPr/>
        </p:nvSpPr>
        <p:spPr>
          <a:xfrm flipH="1">
            <a:off x="318406" y="-236765"/>
            <a:ext cx="2841170" cy="23839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0" dirty="0">
                <a:solidFill>
                  <a:schemeClr val="bg1"/>
                </a:solidFill>
                <a:latin typeface="Berlin Sans FB" panose="020E0602020502020306" pitchFamily="34" charset="77"/>
              </a:rPr>
              <a:t>03</a:t>
            </a:r>
          </a:p>
        </p:txBody>
      </p:sp>
      <p:sp>
        <p:nvSpPr>
          <p:cNvPr id="5" name="Google Shape;236;p40">
            <a:extLst>
              <a:ext uri="{FF2B5EF4-FFF2-40B4-BE49-F238E27FC236}">
                <a16:creationId xmlns:a16="http://schemas.microsoft.com/office/drawing/2014/main" id="{B2A989F9-B70A-FC4E-B3F8-D834A4490048}"/>
              </a:ext>
            </a:extLst>
          </p:cNvPr>
          <p:cNvSpPr txBox="1">
            <a:spLocks/>
          </p:cNvSpPr>
          <p:nvPr/>
        </p:nvSpPr>
        <p:spPr>
          <a:xfrm flipH="1">
            <a:off x="587828" y="2379019"/>
            <a:ext cx="3411174" cy="8838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Bebas Neue"/>
              <a:buNone/>
              <a:defRPr sz="10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2pPr>
            <a:lvl3pPr marR="0" lvl="2"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3pPr>
            <a:lvl4pPr marR="0" lvl="3"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4pPr>
            <a:lvl5pPr marR="0" lvl="4"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5pPr>
            <a:lvl6pPr marR="0" lvl="5"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6pPr>
            <a:lvl7pPr marR="0" lvl="6"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7pPr>
            <a:lvl8pPr marR="0" lvl="7"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8pPr>
            <a:lvl9pPr marR="0" lvl="8" algn="ctr" rtl="0">
              <a:lnSpc>
                <a:spcPct val="100000"/>
              </a:lnSpc>
              <a:spcBef>
                <a:spcPts val="0"/>
              </a:spcBef>
              <a:spcAft>
                <a:spcPts val="0"/>
              </a:spcAft>
              <a:buClr>
                <a:schemeClr val="lt1"/>
              </a:buClr>
              <a:buSzPts val="5200"/>
              <a:buFont typeface="Do Hyeon"/>
              <a:buNone/>
              <a:defRPr sz="5200" b="0" i="0" u="none" strike="noStrike" cap="none">
                <a:solidFill>
                  <a:schemeClr val="lt1"/>
                </a:solidFill>
                <a:latin typeface="Do Hyeon"/>
                <a:ea typeface="Do Hyeon"/>
                <a:cs typeface="Do Hyeon"/>
                <a:sym typeface="Do Hyeon"/>
              </a:defRPr>
            </a:lvl9pPr>
          </a:lstStyle>
          <a:p>
            <a:pPr algn="l"/>
            <a:r>
              <a:rPr lang="en-US" sz="3600" dirty="0">
                <a:solidFill>
                  <a:schemeClr val="accent4"/>
                </a:solidFill>
              </a:rPr>
              <a:t>data</a:t>
            </a:r>
          </a:p>
        </p:txBody>
      </p:sp>
    </p:spTree>
    <p:extLst>
      <p:ext uri="{BB962C8B-B14F-4D97-AF65-F5344CB8AC3E}">
        <p14:creationId xmlns:p14="http://schemas.microsoft.com/office/powerpoint/2010/main" val="3293971409"/>
      </p:ext>
    </p:extLst>
  </p:cSld>
  <p:clrMapOvr>
    <a:masterClrMapping/>
  </p:clrMapOvr>
</p:sld>
</file>

<file path=ppt/theme/theme1.xml><?xml version="1.0" encoding="utf-8"?>
<a:theme xmlns:a="http://schemas.openxmlformats.org/drawingml/2006/main" name="The Horror Passage by Slidesgo">
  <a:themeElements>
    <a:clrScheme name="Simple Light">
      <a:dk1>
        <a:srgbClr val="000000"/>
      </a:dk1>
      <a:lt1>
        <a:srgbClr val="FFFFFF"/>
      </a:lt1>
      <a:dk2>
        <a:srgbClr val="595959"/>
      </a:dk2>
      <a:lt2>
        <a:srgbClr val="000000"/>
      </a:lt2>
      <a:accent1>
        <a:srgbClr val="990000"/>
      </a:accent1>
      <a:accent2>
        <a:srgbClr val="FFFFFF"/>
      </a:accent2>
      <a:accent3>
        <a:srgbClr val="000000"/>
      </a:accent3>
      <a:accent4>
        <a:srgbClr val="990000"/>
      </a:accent4>
      <a:accent5>
        <a:srgbClr val="FFFFFF"/>
      </a:accent5>
      <a:accent6>
        <a:srgbClr val="000000"/>
      </a:accent6>
      <a:hlink>
        <a:srgbClr val="99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769</TotalTime>
  <Words>1690</Words>
  <Application>Microsoft Macintosh PowerPoint</Application>
  <PresentationFormat>On-screen Show (16:9)</PresentationFormat>
  <Paragraphs>220</Paragraphs>
  <Slides>22</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Bebas Neue</vt:lpstr>
      <vt:lpstr>Berlin Sans FB</vt:lpstr>
      <vt:lpstr>Blinker</vt:lpstr>
      <vt:lpstr>Cambria</vt:lpstr>
      <vt:lpstr>Do Hyeon</vt:lpstr>
      <vt:lpstr>Livvic</vt:lpstr>
      <vt:lpstr>Montserrat Light</vt:lpstr>
      <vt:lpstr>Montserrat SemiBold</vt:lpstr>
      <vt:lpstr>Oxygen</vt:lpstr>
      <vt:lpstr>Poppins</vt:lpstr>
      <vt:lpstr>Roboto Condensed Light</vt:lpstr>
      <vt:lpstr>The Horror Passage by Slidesgo</vt:lpstr>
      <vt:lpstr>the horror passage</vt:lpstr>
      <vt:lpstr>· horror passage project·</vt:lpstr>
      <vt:lpstr>project definition</vt:lpstr>
      <vt:lpstr>· project definition ·</vt:lpstr>
      <vt:lpstr>PowerPoint Presentation</vt:lpstr>
      <vt:lpstr>what is gothic horror?</vt:lpstr>
      <vt:lpstr>EDGAR ALLAN POE</vt:lpstr>
      <vt:lpstr>M.R. JAMES</vt:lpstr>
      <vt:lpstr>PowerPoint Presentation</vt:lpstr>
      <vt:lpstr>· book data ·</vt:lpstr>
      <vt:lpstr>PowerPoint Presentation</vt:lpstr>
      <vt:lpstr>· models ·</vt:lpstr>
      <vt:lpstr>PowerPoint Presentation</vt:lpstr>
      <vt:lpstr>· high performing model results ·</vt:lpstr>
      <vt:lpstr>· writer influence results ·</vt:lpstr>
      <vt:lpstr>· book topics ·</vt:lpstr>
      <vt:lpstr>· author reviews and ratings ·</vt:lpstr>
      <vt:lpstr>PowerPoint Presentation</vt:lpstr>
      <vt:lpstr>· conclusion ·</vt:lpstr>
      <vt:lpstr>· writing olympics · </vt:lpstr>
      <vt:lpstr>thank you!</vt:lpstr>
      <vt:lpstr>·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horror passage</dc:title>
  <cp:lastModifiedBy>Joyce Woznica</cp:lastModifiedBy>
  <cp:revision>81</cp:revision>
  <dcterms:modified xsi:type="dcterms:W3CDTF">2021-03-26T23:42:08Z</dcterms:modified>
</cp:coreProperties>
</file>